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wmf" ContentType="image/x-wmf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60" r:id="rId2"/>
    <p:sldId id="261" r:id="rId3"/>
    <p:sldId id="262" r:id="rId4"/>
    <p:sldId id="263" r:id="rId5"/>
    <p:sldId id="280" r:id="rId6"/>
    <p:sldId id="281" r:id="rId7"/>
    <p:sldId id="265" r:id="rId8"/>
    <p:sldId id="279" r:id="rId9"/>
    <p:sldId id="282" r:id="rId10"/>
    <p:sldId id="284" r:id="rId11"/>
    <p:sldId id="283" r:id="rId12"/>
    <p:sldId id="285" r:id="rId13"/>
    <p:sldId id="266" r:id="rId14"/>
    <p:sldId id="287" r:id="rId15"/>
    <p:sldId id="290" r:id="rId16"/>
    <p:sldId id="270" r:id="rId17"/>
    <p:sldId id="294" r:id="rId18"/>
    <p:sldId id="295" r:id="rId19"/>
    <p:sldId id="267" r:id="rId20"/>
    <p:sldId id="286" r:id="rId21"/>
    <p:sldId id="272" r:id="rId22"/>
    <p:sldId id="269" r:id="rId23"/>
    <p:sldId id="274" r:id="rId24"/>
    <p:sldId id="275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1" autoAdjust="0"/>
    <p:restoredTop sz="68280" autoAdjust="0"/>
  </p:normalViewPr>
  <p:slideViewPr>
    <p:cSldViewPr snapToObjects="1">
      <p:cViewPr>
        <p:scale>
          <a:sx n="60" d="100"/>
          <a:sy n="60" d="100"/>
        </p:scale>
        <p:origin x="-1668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55" d="100"/>
          <a:sy n="55" d="100"/>
        </p:scale>
        <p:origin x="-2904" y="-102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wmf>
</file>

<file path=ppt/media/image24.jpeg>
</file>

<file path=ppt/media/image25.jpeg>
</file>

<file path=ppt/media/image26.wm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D75DA0-651E-8D41-AED3-46FF2D3C7BB0}" type="datetimeFigureOut">
              <a:rPr lang="en-US" smtClean="0"/>
              <a:pPr/>
              <a:t>2/5/2016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45A327-FBFF-F345-85FE-A8BA87ADD1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7203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-First monolayer</a:t>
            </a:r>
            <a:r>
              <a:rPr lang="en-US" baseline="0" dirty="0" smtClean="0"/>
              <a:t> synthesized in 2004 (</a:t>
            </a:r>
            <a:r>
              <a:rPr lang="en-US" baseline="0" dirty="0" err="1" smtClean="0"/>
              <a:t>Novoselov</a:t>
            </a:r>
            <a:r>
              <a:rPr lang="en-US" baseline="0" dirty="0" smtClean="0"/>
              <a:t> </a:t>
            </a:r>
            <a:r>
              <a:rPr lang="en-US" i="1" baseline="0" dirty="0" smtClean="0"/>
              <a:t>et al.</a:t>
            </a:r>
            <a:r>
              <a:rPr lang="en-US" baseline="0" dirty="0" smtClean="0"/>
              <a:t>). </a:t>
            </a:r>
          </a:p>
          <a:p>
            <a:r>
              <a:rPr lang="en-US" baseline="0" dirty="0" smtClean="0"/>
              <a:t>-Mobility is an order of magnitude larger than Si. </a:t>
            </a:r>
            <a:r>
              <a:rPr lang="en-US" dirty="0" smtClean="0"/>
              <a:t>Upper</a:t>
            </a:r>
            <a:r>
              <a:rPr lang="en-US" baseline="0" dirty="0" smtClean="0"/>
              <a:t> limit is for suspended </a:t>
            </a:r>
            <a:r>
              <a:rPr lang="en-US" baseline="0" dirty="0" err="1" smtClean="0"/>
              <a:t>graphene</a:t>
            </a:r>
            <a:r>
              <a:rPr lang="en-US" baseline="0" dirty="0" smtClean="0"/>
              <a:t> (i.e. removed substrate). </a:t>
            </a:r>
          </a:p>
          <a:p>
            <a:r>
              <a:rPr lang="en-US" baseline="0" dirty="0" smtClean="0"/>
              <a:t>-Extremely strong material, stronger than steel.</a:t>
            </a:r>
          </a:p>
          <a:p>
            <a:r>
              <a:rPr lang="en-US" baseline="0" dirty="0" smtClean="0"/>
              <a:t>-Conduction and valence bands touch -&gt; no band gap -&gt; low on/off ratio -&gt; not usable for logic circuits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-Large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c</a:t>
            </a:r>
            <a:r>
              <a:rPr lang="en-US" baseline="0" dirty="0" smtClean="0"/>
              <a:t> at room temp. is bad for device applications </a:t>
            </a:r>
            <a:r>
              <a:rPr lang="el-GR" baseline="0" dirty="0" smtClean="0"/>
              <a:t>→</a:t>
            </a:r>
            <a:r>
              <a:rPr lang="en-US" baseline="0" dirty="0" smtClean="0"/>
              <a:t> low room temp </a:t>
            </a:r>
            <a:r>
              <a:rPr lang="el-GR" dirty="0" smtClean="0"/>
              <a:t>μ</a:t>
            </a:r>
            <a:r>
              <a:rPr lang="en-US" baseline="-25000" dirty="0" smtClean="0"/>
              <a:t>FE</a:t>
            </a:r>
            <a:endParaRPr lang="en-US" dirty="0" smtClean="0"/>
          </a:p>
          <a:p>
            <a:r>
              <a:rPr lang="en-US" dirty="0" smtClean="0"/>
              <a:t>-SB</a:t>
            </a:r>
            <a:r>
              <a:rPr lang="en-US" baseline="0" dirty="0" smtClean="0"/>
              <a:t> develops: Difference between Fermi levels at metal/semiconductor interface</a:t>
            </a:r>
          </a:p>
          <a:p>
            <a:r>
              <a:rPr lang="en-US" baseline="0" dirty="0" smtClean="0"/>
              <a:t>-Ways to reduce SB:</a:t>
            </a:r>
          </a:p>
          <a:p>
            <a:r>
              <a:rPr lang="en-US" baseline="0" dirty="0" smtClean="0"/>
              <a:t>	-Match metal work functions, but hard to do, and if successful, effect minimized due to Fermi level pinning (i.e. Energy states develop within band gap</a:t>
            </a:r>
          </a:p>
          <a:p>
            <a:r>
              <a:rPr lang="en-US" baseline="0" dirty="0" smtClean="0"/>
              <a:t>	causing Fermi level to be pinned)</a:t>
            </a:r>
          </a:p>
          <a:p>
            <a:r>
              <a:rPr lang="en-US" baseline="0" dirty="0" smtClean="0"/>
              <a:t>	-Use </a:t>
            </a:r>
            <a:r>
              <a:rPr lang="en-US" baseline="0" dirty="0" err="1" smtClean="0"/>
              <a:t>graphene</a:t>
            </a:r>
            <a:r>
              <a:rPr lang="en-US" baseline="0" dirty="0" smtClean="0"/>
              <a:t> contacts as a way to tune SB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-Another approach: use 2D/2D contact method</a:t>
            </a:r>
          </a:p>
          <a:p>
            <a:r>
              <a:rPr lang="en-US" dirty="0" smtClean="0"/>
              <a:t>	-Degenerately</a:t>
            </a:r>
            <a:r>
              <a:rPr lang="en-US" baseline="0" dirty="0" smtClean="0"/>
              <a:t> doped contacts to reduce SB width. Higher </a:t>
            </a:r>
            <a:r>
              <a:rPr lang="en-US" baseline="0" smtClean="0"/>
              <a:t>doping </a:t>
            </a:r>
            <a:r>
              <a:rPr lang="en-US" baseline="0" smtClean="0"/>
              <a:t>-&gt; lower contact resistance</a:t>
            </a:r>
            <a:endParaRPr lang="en-US" baseline="0" dirty="0" smtClean="0"/>
          </a:p>
          <a:p>
            <a:r>
              <a:rPr lang="en-US" baseline="0" dirty="0" smtClean="0"/>
              <a:t>	-Use Transmission Line Method (TLM) to find </a:t>
            </a:r>
            <a:r>
              <a:rPr lang="en-US" baseline="0" dirty="0" err="1" smtClean="0"/>
              <a:t>R</a:t>
            </a:r>
            <a:r>
              <a:rPr lang="en-US" baseline="-25000" dirty="0" err="1" smtClean="0"/>
              <a:t>c</a:t>
            </a:r>
            <a:r>
              <a:rPr lang="en-US" baseline="-25000" dirty="0" smtClean="0"/>
              <a:t>. 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-Lightly doped</a:t>
            </a:r>
            <a:r>
              <a:rPr lang="en-US" baseline="0" dirty="0" smtClean="0"/>
              <a:t> WSe</a:t>
            </a:r>
            <a:r>
              <a:rPr lang="en-US" baseline="-25000" dirty="0" smtClean="0"/>
              <a:t>2</a:t>
            </a:r>
            <a:endParaRPr lang="en-US" dirty="0" smtClean="0"/>
          </a:p>
          <a:p>
            <a:r>
              <a:rPr lang="en-US" dirty="0" smtClean="0"/>
              <a:t>-Find contact</a:t>
            </a:r>
            <a:r>
              <a:rPr lang="en-US" baseline="0" dirty="0" smtClean="0"/>
              <a:t> resistance as a function of length. Then fit it to linear line to get y-intercept.</a:t>
            </a:r>
          </a:p>
          <a:p>
            <a:r>
              <a:rPr lang="en-US" baseline="0" dirty="0" smtClean="0"/>
              <a:t>-Then y-intercept divided by 2 is the contact resistance. </a:t>
            </a:r>
          </a:p>
          <a:p>
            <a:r>
              <a:rPr lang="en-US" baseline="0" dirty="0" smtClean="0"/>
              <a:t>-Here </a:t>
            </a:r>
            <a:r>
              <a:rPr lang="en-US" baseline="0" dirty="0" err="1" smtClean="0"/>
              <a:t>R</a:t>
            </a:r>
            <a:r>
              <a:rPr lang="en-US" baseline="-25000" dirty="0" err="1" smtClean="0"/>
              <a:t>c</a:t>
            </a:r>
            <a:r>
              <a:rPr lang="en-US" baseline="0" dirty="0" smtClean="0"/>
              <a:t> = 2.35 k</a:t>
            </a:r>
            <a:r>
              <a:rPr lang="el-GR" baseline="0" dirty="0" smtClean="0"/>
              <a:t>Ω</a:t>
            </a:r>
            <a:r>
              <a:rPr lang="en-US" baseline="0" dirty="0" smtClean="0"/>
              <a:t> µm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-Degenerately</a:t>
            </a:r>
            <a:r>
              <a:rPr lang="en-US" baseline="0" dirty="0" smtClean="0"/>
              <a:t> doped WSe</a:t>
            </a:r>
            <a:r>
              <a:rPr lang="en-US" baseline="-25000" dirty="0" smtClean="0"/>
              <a:t>2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-Using TLM measurement</a:t>
            </a:r>
          </a:p>
          <a:p>
            <a:r>
              <a:rPr lang="en-US" baseline="0" dirty="0" smtClean="0"/>
              <a:t>-Room temp measurement </a:t>
            </a:r>
            <a:r>
              <a:rPr lang="en-US" baseline="0" dirty="0" err="1" smtClean="0"/>
              <a:t>R</a:t>
            </a:r>
            <a:r>
              <a:rPr lang="en-US" baseline="-25000" dirty="0" err="1" smtClean="0"/>
              <a:t>c</a:t>
            </a:r>
            <a:r>
              <a:rPr lang="en-US" baseline="0" dirty="0" smtClean="0"/>
              <a:t> = 0.195 k</a:t>
            </a:r>
            <a:r>
              <a:rPr lang="el-GR" baseline="0" dirty="0" smtClean="0"/>
              <a:t>Ω</a:t>
            </a:r>
            <a:r>
              <a:rPr lang="en-US" baseline="0" dirty="0" smtClean="0"/>
              <a:t> </a:t>
            </a:r>
            <a:r>
              <a:rPr lang="el-GR" baseline="0" dirty="0" smtClean="0"/>
              <a:t>μ</a:t>
            </a:r>
            <a:r>
              <a:rPr lang="en-US" baseline="0" dirty="0" smtClean="0"/>
              <a:t>m</a:t>
            </a:r>
          </a:p>
          <a:p>
            <a:r>
              <a:rPr lang="en-US" baseline="0" dirty="0" smtClean="0"/>
              <a:t>-T=5 K measurement </a:t>
            </a:r>
            <a:r>
              <a:rPr lang="en-US" baseline="0" dirty="0" err="1" smtClean="0"/>
              <a:t>R</a:t>
            </a:r>
            <a:r>
              <a:rPr lang="en-US" baseline="-25000" dirty="0" err="1" smtClean="0"/>
              <a:t>c</a:t>
            </a:r>
            <a:r>
              <a:rPr lang="en-US" baseline="0" dirty="0" smtClean="0"/>
              <a:t> = 0.185 k</a:t>
            </a:r>
            <a:r>
              <a:rPr lang="el-GR" baseline="0" dirty="0" smtClean="0"/>
              <a:t>Ω</a:t>
            </a:r>
            <a:r>
              <a:rPr lang="en-US" baseline="0" dirty="0" smtClean="0"/>
              <a:t> </a:t>
            </a:r>
            <a:r>
              <a:rPr lang="el-GR" baseline="0" dirty="0" smtClean="0"/>
              <a:t>μ</a:t>
            </a:r>
            <a:r>
              <a:rPr lang="en-US" baseline="0" dirty="0" smtClean="0"/>
              <a:t>m</a:t>
            </a:r>
          </a:p>
          <a:p>
            <a:r>
              <a:rPr lang="en-US" baseline="0" dirty="0" smtClean="0"/>
              <a:t>-Low </a:t>
            </a:r>
            <a:r>
              <a:rPr lang="en-US" baseline="0" dirty="0" err="1" smtClean="0"/>
              <a:t>R</a:t>
            </a:r>
            <a:r>
              <a:rPr lang="en-US" baseline="-25000" dirty="0" err="1" smtClean="0"/>
              <a:t>c</a:t>
            </a:r>
            <a:r>
              <a:rPr lang="en-US" baseline="0" dirty="0" smtClean="0"/>
              <a:t> at Low T → good low barrier and good contacts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-Employ 2D/2D</a:t>
            </a:r>
            <a:r>
              <a:rPr lang="en-US" baseline="0" dirty="0" smtClean="0"/>
              <a:t> contacts strategy to </a:t>
            </a:r>
            <a:r>
              <a:rPr lang="en-US" baseline="0" dirty="0" err="1" smtClean="0"/>
              <a:t>fab</a:t>
            </a:r>
            <a:r>
              <a:rPr lang="en-US" baseline="0" dirty="0" smtClean="0"/>
              <a:t> device.</a:t>
            </a:r>
          </a:p>
          <a:p>
            <a:r>
              <a:rPr lang="en-US" baseline="0" dirty="0" smtClean="0"/>
              <a:t>-Use </a:t>
            </a:r>
            <a:r>
              <a:rPr lang="en-US" baseline="0" dirty="0" err="1" smtClean="0"/>
              <a:t>hBN</a:t>
            </a:r>
            <a:r>
              <a:rPr lang="en-US" baseline="0" dirty="0" smtClean="0"/>
              <a:t> substrate to reduce interface/roughness scattering</a:t>
            </a:r>
          </a:p>
          <a:p>
            <a:r>
              <a:rPr lang="en-US" baseline="0" dirty="0" smtClean="0"/>
              <a:t>-Transfer WSe</a:t>
            </a:r>
            <a:r>
              <a:rPr lang="en-US" baseline="-25000" dirty="0" smtClean="0"/>
              <a:t>2</a:t>
            </a:r>
            <a:r>
              <a:rPr lang="en-US" baseline="0" dirty="0" smtClean="0"/>
              <a:t> device channel on top</a:t>
            </a:r>
          </a:p>
          <a:p>
            <a:r>
              <a:rPr lang="en-US" baseline="0" dirty="0" smtClean="0"/>
              <a:t>-Transfer </a:t>
            </a:r>
            <a:r>
              <a:rPr lang="en-US" baseline="0" dirty="0" err="1" smtClean="0"/>
              <a:t>hBN</a:t>
            </a:r>
            <a:r>
              <a:rPr lang="en-US" baseline="0" dirty="0" smtClean="0"/>
              <a:t> to cover channel to reduce any extrinsic effects</a:t>
            </a:r>
          </a:p>
          <a:p>
            <a:r>
              <a:rPr lang="en-US" baseline="0" dirty="0" smtClean="0"/>
              <a:t>-Transfer Nb-WSe</a:t>
            </a:r>
            <a:r>
              <a:rPr lang="en-US" baseline="-25000" dirty="0" smtClean="0"/>
              <a:t>2</a:t>
            </a:r>
            <a:r>
              <a:rPr lang="en-US" baseline="0" dirty="0" smtClean="0"/>
              <a:t> contacts and fabricate electrodes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-Light</a:t>
            </a:r>
            <a:r>
              <a:rPr lang="en-US" baseline="0" dirty="0" smtClean="0"/>
              <a:t> doped contacts and lightly doped channel (both w/ Nb-WSe</a:t>
            </a:r>
            <a:r>
              <a:rPr lang="en-US" baseline="-25000" dirty="0" smtClean="0"/>
              <a:t>2</a:t>
            </a:r>
            <a:r>
              <a:rPr lang="en-US" baseline="0" dirty="0" smtClean="0"/>
              <a:t>)</a:t>
            </a:r>
          </a:p>
          <a:p>
            <a:r>
              <a:rPr lang="en-US" dirty="0" smtClean="0"/>
              <a:t>-IV</a:t>
            </a:r>
            <a:r>
              <a:rPr lang="en-US" baseline="0" dirty="0" smtClean="0"/>
              <a:t> characteristic at T=300K for various </a:t>
            </a:r>
            <a:r>
              <a:rPr lang="en-US" baseline="0" dirty="0" err="1" smtClean="0"/>
              <a:t>V</a:t>
            </a:r>
            <a:r>
              <a:rPr lang="en-US" baseline="-25000" dirty="0" err="1" smtClean="0"/>
              <a:t>bg</a:t>
            </a:r>
            <a:r>
              <a:rPr lang="en-US" baseline="0" dirty="0" smtClean="0"/>
              <a:t>, linearity → </a:t>
            </a:r>
            <a:r>
              <a:rPr lang="en-US" baseline="0" dirty="0" err="1" smtClean="0"/>
              <a:t>Ohmic</a:t>
            </a:r>
            <a:r>
              <a:rPr lang="en-US" baseline="0" dirty="0" smtClean="0"/>
              <a:t> contacts</a:t>
            </a:r>
          </a:p>
          <a:p>
            <a:r>
              <a:rPr lang="en-US" baseline="0" dirty="0" smtClean="0"/>
              <a:t>-IV at T=5K for various </a:t>
            </a:r>
            <a:r>
              <a:rPr lang="en-US" baseline="0" dirty="0" err="1" smtClean="0"/>
              <a:t>V</a:t>
            </a:r>
            <a:r>
              <a:rPr lang="en-US" baseline="-25000" dirty="0" err="1" smtClean="0"/>
              <a:t>bg</a:t>
            </a:r>
            <a:r>
              <a:rPr lang="en-US" baseline="0" dirty="0" smtClean="0"/>
              <a:t>, loss of linearity at low temperature → loss of </a:t>
            </a:r>
            <a:r>
              <a:rPr lang="en-US" baseline="0" dirty="0" err="1" smtClean="0"/>
              <a:t>ohmic</a:t>
            </a:r>
            <a:r>
              <a:rPr lang="en-US" baseline="0" dirty="0" smtClean="0"/>
              <a:t> behavior → some barrier developed</a:t>
            </a:r>
          </a:p>
          <a:p>
            <a:r>
              <a:rPr lang="en-US" baseline="0" dirty="0" smtClean="0"/>
              <a:t>-Field-effect mobility as a function of T. Mobility degraded at low T, due to barrier</a:t>
            </a:r>
          </a:p>
          <a:p>
            <a:r>
              <a:rPr lang="en-US" baseline="0" dirty="0" smtClean="0"/>
              <a:t>-IV curves at T=300K and T=5K, after annealing → removed some residue or something that caused contact issue → </a:t>
            </a:r>
            <a:r>
              <a:rPr lang="en-US" baseline="0" dirty="0" err="1" smtClean="0"/>
              <a:t>ohmic</a:t>
            </a:r>
            <a:r>
              <a:rPr lang="en-US" baseline="0" dirty="0" smtClean="0"/>
              <a:t> contacts at RT and Low T</a:t>
            </a:r>
          </a:p>
          <a:p>
            <a:r>
              <a:rPr lang="en-US" baseline="0" dirty="0" smtClean="0"/>
              <a:t>-Improved mobility at Low 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-Compare previous with </a:t>
            </a:r>
            <a:r>
              <a:rPr lang="en-US" dirty="0" err="1" smtClean="0"/>
              <a:t>undoped</a:t>
            </a:r>
            <a:r>
              <a:rPr lang="en-US" baseline="0" dirty="0" smtClean="0"/>
              <a:t> WSe</a:t>
            </a:r>
            <a:r>
              <a:rPr lang="en-US" baseline="-25000" dirty="0" smtClean="0"/>
              <a:t>2</a:t>
            </a:r>
            <a:r>
              <a:rPr lang="en-US" baseline="0" dirty="0" smtClean="0"/>
              <a:t> channel and degenerately doped Nb-WSe</a:t>
            </a:r>
            <a:r>
              <a:rPr lang="en-US" baseline="-25000" dirty="0" smtClean="0"/>
              <a:t>2</a:t>
            </a:r>
            <a:r>
              <a:rPr lang="en-US" baseline="0" dirty="0" smtClean="0"/>
              <a:t> contacts</a:t>
            </a:r>
          </a:p>
          <a:p>
            <a:r>
              <a:rPr lang="en-US" baseline="0" dirty="0" smtClean="0"/>
              <a:t>-Conductivity as a function of </a:t>
            </a:r>
            <a:r>
              <a:rPr lang="en-US" baseline="0" dirty="0" err="1" smtClean="0"/>
              <a:t>Vbg</a:t>
            </a:r>
            <a:r>
              <a:rPr lang="en-US" baseline="0" dirty="0" smtClean="0"/>
              <a:t> for various temperatures. Increased conductivity with increased </a:t>
            </a:r>
            <a:r>
              <a:rPr lang="en-US" baseline="0" dirty="0" err="1" smtClean="0"/>
              <a:t>Vbg</a:t>
            </a:r>
            <a:r>
              <a:rPr lang="en-US" baseline="0" dirty="0" smtClean="0"/>
              <a:t> and increases with decreased temperature.</a:t>
            </a:r>
          </a:p>
          <a:p>
            <a:r>
              <a:rPr lang="en-US" baseline="0" dirty="0" smtClean="0"/>
              <a:t>	-Expected behavior. </a:t>
            </a:r>
          </a:p>
          <a:p>
            <a:r>
              <a:rPr lang="en-US" baseline="0" dirty="0" smtClean="0"/>
              <a:t>-Inset shows low temperature IV curves with </a:t>
            </a:r>
            <a:r>
              <a:rPr lang="en-US" baseline="0" dirty="0" err="1" smtClean="0"/>
              <a:t>ohmic</a:t>
            </a:r>
            <a:r>
              <a:rPr lang="en-US" baseline="0" dirty="0" smtClean="0"/>
              <a:t> contacts</a:t>
            </a:r>
          </a:p>
          <a:p>
            <a:r>
              <a:rPr lang="en-US" baseline="0" dirty="0" smtClean="0"/>
              <a:t>-Field-effect mobility as a function of temperature shows an order of magnitude mobility larger than previous slide’s device.</a:t>
            </a:r>
          </a:p>
          <a:p>
            <a:r>
              <a:rPr lang="en-US" baseline="0" dirty="0" smtClean="0"/>
              <a:t>	-Shows channel doping degrades mobility, and higher doped contacts improves low temperature mobility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-Lightly</a:t>
            </a:r>
            <a:r>
              <a:rPr lang="en-US" baseline="0" dirty="0" smtClean="0"/>
              <a:t> doped Hall bar device</a:t>
            </a:r>
          </a:p>
          <a:p>
            <a:r>
              <a:rPr lang="en-US" baseline="0" dirty="0" smtClean="0"/>
              <a:t>-Shows room temperature IV curve (</a:t>
            </a:r>
            <a:r>
              <a:rPr lang="en-US" baseline="0" dirty="0" err="1" smtClean="0"/>
              <a:t>ohmic</a:t>
            </a:r>
            <a:r>
              <a:rPr lang="en-US" baseline="0" dirty="0" smtClean="0"/>
              <a:t> at T=300K, at least)</a:t>
            </a:r>
          </a:p>
          <a:p>
            <a:r>
              <a:rPr lang="en-US" baseline="0" dirty="0" smtClean="0"/>
              <a:t>-Conductivity as a function of </a:t>
            </a:r>
            <a:r>
              <a:rPr lang="en-US" baseline="0" dirty="0" err="1" smtClean="0"/>
              <a:t>Vbg</a:t>
            </a:r>
            <a:r>
              <a:rPr lang="en-US" baseline="0" dirty="0" smtClean="0"/>
              <a:t> for various temps. </a:t>
            </a:r>
          </a:p>
          <a:p>
            <a:r>
              <a:rPr lang="en-US" baseline="0" dirty="0" smtClean="0"/>
              <a:t>	-Trend shown is opposite of what is expected → barrier has developed</a:t>
            </a:r>
          </a:p>
          <a:p>
            <a:r>
              <a:rPr lang="en-US" baseline="0" dirty="0" smtClean="0"/>
              <a:t>-Hall mobility as a function of </a:t>
            </a:r>
            <a:r>
              <a:rPr lang="en-US" baseline="0" dirty="0" err="1" smtClean="0"/>
              <a:t>Vbg</a:t>
            </a:r>
            <a:r>
              <a:rPr lang="en-US" baseline="0" dirty="0" smtClean="0"/>
              <a:t> for various temps.</a:t>
            </a:r>
          </a:p>
          <a:p>
            <a:r>
              <a:rPr lang="en-US" baseline="0" dirty="0" smtClean="0"/>
              <a:t>	-Opposite of expected behavior → screening/Coulomb scattering and impurity scattering here at lower T, and phonon scattering at higher T</a:t>
            </a:r>
          </a:p>
          <a:p>
            <a:r>
              <a:rPr lang="en-US" baseline="0" dirty="0" smtClean="0"/>
              <a:t>-Charge carrier density as a function of </a:t>
            </a:r>
            <a:r>
              <a:rPr lang="en-US" baseline="0" dirty="0" err="1" smtClean="0"/>
              <a:t>Vbg</a:t>
            </a:r>
            <a:r>
              <a:rPr lang="en-US" baseline="0" dirty="0" smtClean="0"/>
              <a:t> for various temps. </a:t>
            </a:r>
          </a:p>
          <a:p>
            <a:r>
              <a:rPr lang="en-US" baseline="0" dirty="0" smtClean="0"/>
              <a:t>	-Expect linearity and along (relatively) same line. </a:t>
            </a:r>
          </a:p>
          <a:p>
            <a:r>
              <a:rPr lang="en-US" baseline="0" dirty="0" smtClean="0"/>
              <a:t>	-Slope gives capacitance, should be similar for all temps.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-High on/off ratio</a:t>
            </a:r>
            <a:endParaRPr lang="en-US" dirty="0" smtClean="0"/>
          </a:p>
          <a:p>
            <a:r>
              <a:rPr lang="en-US" dirty="0" smtClean="0"/>
              <a:t>-</a:t>
            </a:r>
            <a:r>
              <a:rPr lang="en-US" dirty="0" err="1" smtClean="0"/>
              <a:t>Band</a:t>
            </a:r>
            <a:r>
              <a:rPr lang="en-US" baseline="0" dirty="0" err="1" smtClean="0"/>
              <a:t>gap</a:t>
            </a:r>
            <a:r>
              <a:rPr lang="en-US" baseline="0" dirty="0" smtClean="0"/>
              <a:t> exists -&gt; can be used for logical circuits</a:t>
            </a:r>
            <a:endParaRPr lang="en-US" dirty="0" smtClean="0"/>
          </a:p>
          <a:p>
            <a:r>
              <a:rPr lang="en-US" dirty="0" smtClean="0"/>
              <a:t>-Band</a:t>
            </a:r>
            <a:r>
              <a:rPr lang="en-US" baseline="0" dirty="0" smtClean="0"/>
              <a:t> structure for (a) bulk MoS2, (b) four-layer MoS2, (c) bi-layer MoS2, and (d) Monolayer MoS2. </a:t>
            </a:r>
          </a:p>
          <a:p>
            <a:r>
              <a:rPr lang="en-US" baseline="0" dirty="0" smtClean="0"/>
              <a:t>-Shows transition from indirect </a:t>
            </a:r>
            <a:r>
              <a:rPr lang="en-US" baseline="0" dirty="0" err="1" smtClean="0"/>
              <a:t>bandgap</a:t>
            </a:r>
            <a:r>
              <a:rPr lang="en-US" baseline="0" dirty="0" smtClean="0"/>
              <a:t> to direct </a:t>
            </a:r>
            <a:r>
              <a:rPr lang="en-US" baseline="0" dirty="0" err="1" smtClean="0"/>
              <a:t>bandgap</a:t>
            </a:r>
            <a:r>
              <a:rPr lang="en-US" baseline="0" dirty="0" smtClean="0"/>
              <a:t>. Arrows indicate the lowest energy transitions.</a:t>
            </a:r>
          </a:p>
          <a:p>
            <a:r>
              <a:rPr lang="en-US" baseline="0" dirty="0" smtClean="0"/>
              <a:t>-Strong/flexible materials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-Example of FET</a:t>
            </a:r>
            <a:r>
              <a:rPr lang="en-US" baseline="0" dirty="0" smtClean="0"/>
              <a:t> on Si/SiO</a:t>
            </a:r>
            <a:r>
              <a:rPr lang="en-US" baseline="-25000" dirty="0" smtClean="0"/>
              <a:t>2</a:t>
            </a:r>
            <a:r>
              <a:rPr lang="en-US" baseline="0" dirty="0" smtClean="0"/>
              <a:t> substrate w/ TMD channel (MoS</a:t>
            </a:r>
            <a:r>
              <a:rPr lang="en-US" baseline="-25000" dirty="0" smtClean="0"/>
              <a:t>2</a:t>
            </a:r>
            <a:r>
              <a:rPr lang="en-US" baseline="0" dirty="0" smtClean="0"/>
              <a:t> here).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-Start</a:t>
            </a:r>
            <a:r>
              <a:rPr lang="en-US" baseline="0" dirty="0" smtClean="0"/>
              <a:t> with SiO</a:t>
            </a:r>
            <a:r>
              <a:rPr lang="en-US" baseline="-25000" dirty="0" smtClean="0"/>
              <a:t>2</a:t>
            </a:r>
            <a:r>
              <a:rPr lang="en-US" baseline="0" dirty="0" smtClean="0"/>
              <a:t> on Si substrate</a:t>
            </a:r>
          </a:p>
          <a:p>
            <a:r>
              <a:rPr lang="en-US" baseline="0" dirty="0" smtClean="0"/>
              <a:t>-Mechanical Exfoliation of TMD using Scotch tape method. Transfer TMD to substrate</a:t>
            </a:r>
          </a:p>
          <a:p>
            <a:r>
              <a:rPr lang="en-US" baseline="0" dirty="0" smtClean="0"/>
              <a:t>-Design pattern for EBL. Spin-coat with PMMA. Write pattern. Develop. (Example of four-probe device)</a:t>
            </a:r>
          </a:p>
          <a:p>
            <a:r>
              <a:rPr lang="en-US" baseline="0" dirty="0" smtClean="0"/>
              <a:t>-Deposit Ti/Au using metal deposition in clean room</a:t>
            </a:r>
          </a:p>
          <a:p>
            <a:r>
              <a:rPr lang="en-US" baseline="0" dirty="0" smtClean="0"/>
              <a:t>-AFM characterization to get height profile, length of channel, width, cleanliness, etc…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 smtClean="0"/>
              <a:t>Determine how to best</a:t>
            </a:r>
            <a:r>
              <a:rPr lang="en-US" baseline="0" dirty="0" smtClean="0"/>
              <a:t> </a:t>
            </a:r>
            <a:r>
              <a:rPr lang="en-US" dirty="0" smtClean="0"/>
              <a:t>‘tune’/reduce</a:t>
            </a:r>
            <a:r>
              <a:rPr lang="en-US" baseline="0" dirty="0" smtClean="0"/>
              <a:t> SB.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Understand scattering mechanisms and how the mobility is affected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How doping affect mobility (i.e. degrades it, but by how much). Needed for device applications.</a:t>
            </a:r>
          </a:p>
          <a:p>
            <a:pPr marL="685800" lvl="1" indent="-228600">
              <a:buAutoNum type="arabicParenR"/>
            </a:pPr>
            <a:r>
              <a:rPr lang="en-US" baseline="0" dirty="0" smtClean="0"/>
              <a:t>p and n type doping both important to applications. Both sides needed for CMOS, etc…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Understand room temp. limits on mobility and how these values can be improved.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 smtClean="0"/>
              <a:t>FET performance</a:t>
            </a:r>
            <a:r>
              <a:rPr lang="en-US" baseline="0" dirty="0" smtClean="0"/>
              <a:t> measured by mobility (or carrier density)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Intrinsic scattering:</a:t>
            </a:r>
          </a:p>
          <a:p>
            <a:pPr marL="685800" marR="0" lvl="1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Optical phonons, Acoustic phonons: high T more phonons → more phonon scattering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Extrinsic scattering:</a:t>
            </a:r>
          </a:p>
          <a:p>
            <a:pPr marL="685800" lvl="1" indent="-228600">
              <a:buAutoNum type="arabicParenR"/>
            </a:pPr>
            <a:r>
              <a:rPr lang="en-US" baseline="0" dirty="0" smtClean="0"/>
              <a:t> Interface scattering, roughness scattering: reduced by using </a:t>
            </a:r>
            <a:r>
              <a:rPr lang="en-US" baseline="0" dirty="0" err="1" smtClean="0"/>
              <a:t>hBN</a:t>
            </a:r>
            <a:r>
              <a:rPr lang="en-US" baseline="0" dirty="0" smtClean="0"/>
              <a:t> substrates</a:t>
            </a:r>
          </a:p>
          <a:p>
            <a:pPr marL="685800" lvl="1" indent="-228600">
              <a:buAutoNum type="arabicParenR"/>
            </a:pPr>
            <a:r>
              <a:rPr lang="en-US" baseline="0" dirty="0" smtClean="0"/>
              <a:t>Coulomb scattering, doping introduces impurities → degrades mobility.</a:t>
            </a:r>
          </a:p>
          <a:p>
            <a:pPr marL="228600" indent="-228600">
              <a:buAutoNum type="arabicParenR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arenR"/>
            </a:pPr>
            <a:r>
              <a:rPr lang="en-US" dirty="0" smtClean="0"/>
              <a:t>Two-probe measurement.</a:t>
            </a:r>
            <a:r>
              <a:rPr lang="en-US" baseline="0" dirty="0" smtClean="0"/>
              <a:t> </a:t>
            </a:r>
            <a:r>
              <a:rPr lang="en-US" dirty="0" smtClean="0"/>
              <a:t>Affected by contact resistance.</a:t>
            </a:r>
          </a:p>
          <a:p>
            <a:pPr marL="228600" indent="-228600">
              <a:buAutoNum type="arabicParenR"/>
            </a:pPr>
            <a:r>
              <a:rPr lang="en-US" dirty="0" smtClean="0"/>
              <a:t>Four-probe measurement. Contact</a:t>
            </a:r>
            <a:r>
              <a:rPr lang="en-US" baseline="0" dirty="0" smtClean="0"/>
              <a:t> resistance subtracted. Voltage drop across V</a:t>
            </a:r>
            <a:r>
              <a:rPr lang="en-US" baseline="-25000" dirty="0" smtClean="0"/>
              <a:t>3</a:t>
            </a:r>
            <a:r>
              <a:rPr lang="en-US" baseline="0" dirty="0" smtClean="0"/>
              <a:t> → V</a:t>
            </a:r>
            <a:r>
              <a:rPr lang="en-US" baseline="-25000" dirty="0" smtClean="0"/>
              <a:t>2</a:t>
            </a:r>
            <a:r>
              <a:rPr lang="en-US" baseline="0" dirty="0" smtClean="0"/>
              <a:t> measured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Capacitance is geometrical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Hall</a:t>
            </a:r>
            <a:r>
              <a:rPr lang="en-US" baseline="0" dirty="0" smtClean="0"/>
              <a:t> mobility one mobility used to characterize devices. </a:t>
            </a:r>
          </a:p>
          <a:p>
            <a:r>
              <a:rPr lang="en-US" baseline="0" dirty="0" smtClean="0"/>
              <a:t>-Current in the +x direction (→ E</a:t>
            </a:r>
            <a:r>
              <a:rPr lang="en-US" baseline="-25000" dirty="0" smtClean="0"/>
              <a:t>x</a:t>
            </a:r>
            <a:r>
              <a:rPr lang="en-US" baseline="0" dirty="0" smtClean="0"/>
              <a:t>), B-field in +z direction, carriers deflected to side of device. </a:t>
            </a:r>
          </a:p>
          <a:p>
            <a:r>
              <a:rPr lang="en-US" dirty="0" smtClean="0"/>
              <a:t>	-Accumulation of charges one side</a:t>
            </a:r>
            <a:r>
              <a:rPr lang="en-US" baseline="0" dirty="0" smtClean="0"/>
              <a:t> → creates transverse </a:t>
            </a:r>
            <a:r>
              <a:rPr lang="en-US" baseline="0" dirty="0" err="1" smtClean="0"/>
              <a:t>E</a:t>
            </a:r>
            <a:r>
              <a:rPr lang="en-US" baseline="-25000" dirty="0" err="1" smtClean="0"/>
              <a:t>y</a:t>
            </a:r>
            <a:r>
              <a:rPr lang="en-US" baseline="0" dirty="0" smtClean="0"/>
              <a:t> → potential difference → Hall voltage → Hall coefficient R</a:t>
            </a:r>
            <a:r>
              <a:rPr lang="en-US" baseline="-25000" dirty="0" smtClean="0"/>
              <a:t>H</a:t>
            </a:r>
            <a:r>
              <a:rPr lang="en-US" baseline="0" dirty="0" smtClean="0"/>
              <a:t>=1/ne</a:t>
            </a:r>
          </a:p>
          <a:p>
            <a:r>
              <a:rPr lang="en-US" baseline="0" dirty="0" smtClean="0"/>
              <a:t>	-When transverse conductivity </a:t>
            </a:r>
            <a:r>
              <a:rPr lang="el-GR" baseline="0" dirty="0" smtClean="0"/>
              <a:t>σ</a:t>
            </a:r>
            <a:r>
              <a:rPr lang="en-US" baseline="-25000" dirty="0" err="1" smtClean="0"/>
              <a:t>xy</a:t>
            </a:r>
            <a:r>
              <a:rPr lang="en-US" baseline="0" dirty="0" smtClean="0"/>
              <a:t>≠ 0 (</a:t>
            </a:r>
            <a:r>
              <a:rPr lang="el-GR" baseline="0" dirty="0" smtClean="0"/>
              <a:t>ρ</a:t>
            </a:r>
            <a:r>
              <a:rPr lang="en-US" baseline="-25000" dirty="0" err="1" smtClean="0"/>
              <a:t>xy</a:t>
            </a:r>
            <a:r>
              <a:rPr lang="en-US" baseline="0" dirty="0" smtClean="0"/>
              <a:t>≠ 0), </a:t>
            </a:r>
            <a:r>
              <a:rPr lang="el-GR" baseline="0" dirty="0" smtClean="0"/>
              <a:t>σ</a:t>
            </a:r>
            <a:r>
              <a:rPr lang="en-US" baseline="-25000" dirty="0" smtClean="0"/>
              <a:t>xx </a:t>
            </a:r>
            <a:r>
              <a:rPr lang="en-US" baseline="0" dirty="0" smtClean="0"/>
              <a:t>→ 0 (</a:t>
            </a:r>
            <a:r>
              <a:rPr lang="el-GR" baseline="0" dirty="0" smtClean="0"/>
              <a:t>ρ</a:t>
            </a:r>
            <a:r>
              <a:rPr lang="en-US" baseline="-25000" dirty="0" smtClean="0"/>
              <a:t>xx</a:t>
            </a:r>
            <a:r>
              <a:rPr lang="en-US" baseline="0" dirty="0" smtClean="0"/>
              <a:t> → 0)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-At</a:t>
            </a:r>
            <a:r>
              <a:rPr lang="en-US" baseline="0" dirty="0" smtClean="0"/>
              <a:t> high T, mobility is dominated by phonon scattering. </a:t>
            </a:r>
          </a:p>
          <a:p>
            <a:r>
              <a:rPr lang="en-US" baseline="0" dirty="0" smtClean="0"/>
              <a:t>	-</a:t>
            </a:r>
            <a:r>
              <a:rPr lang="el-GR" dirty="0" smtClean="0"/>
              <a:t>μ</a:t>
            </a:r>
            <a:r>
              <a:rPr lang="en-US" dirty="0" smtClean="0"/>
              <a:t> should decrease as T increases.</a:t>
            </a:r>
          </a:p>
          <a:p>
            <a:r>
              <a:rPr lang="en-US" baseline="0" dirty="0" smtClean="0"/>
              <a:t>-At low T:</a:t>
            </a:r>
          </a:p>
          <a:p>
            <a:r>
              <a:rPr lang="en-US" baseline="0" dirty="0" smtClean="0"/>
              <a:t>	-Coulomb scattering, interface (roughness), doping defects (if any) can degrade mobility at low T</a:t>
            </a:r>
          </a:p>
          <a:p>
            <a:r>
              <a:rPr lang="en-US" baseline="0" dirty="0" smtClean="0"/>
              <a:t>	-However, in general as T decreases, </a:t>
            </a:r>
            <a:r>
              <a:rPr lang="el-GR" dirty="0" smtClean="0"/>
              <a:t>μ</a:t>
            </a:r>
            <a:r>
              <a:rPr lang="en-US" dirty="0" smtClean="0"/>
              <a:t> should increase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F44E-357F-47E0-95AF-DEED0B9F1A91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FD64F-7438-4448-9609-D2CCAD5DEFD3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A25F-E80B-4572-8378-C2DDCB8AAF28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A6C7-DB6A-4AE1-A8FB-4A71A7CBF410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5C7C3-D752-4C5F-B9D4-3D900AE22238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42E9-282B-4C57-BA4A-6CAA8042BC77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1BB34-128A-46C8-878A-ADB660625848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59FBB-3C0B-4ED4-91BF-8CF6354F264C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D7B17-2B83-459E-B3FE-1EE228EA0040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96E10-A314-421D-87A4-68A060B24050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2BBF0-385C-479F-96DB-DF3543EA7E7D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1774A-66C6-48F2-820A-9429A605B6CD}" type="datetime1">
              <a:rPr lang="en-US" smtClean="0"/>
              <a:pPr/>
              <a:t>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7.png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3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image" Target="../media/image1.jpe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10" Type="http://schemas.openxmlformats.org/officeDocument/2006/relationships/image" Target="../media/image42.png"/><Relationship Id="rId4" Type="http://schemas.openxmlformats.org/officeDocument/2006/relationships/image" Target="../media/image34.png"/><Relationship Id="rId9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1.jpeg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18" Type="http://schemas.openxmlformats.org/officeDocument/2006/relationships/image" Target="../media/image21.png"/><Relationship Id="rId3" Type="http://schemas.openxmlformats.org/officeDocument/2006/relationships/image" Target="../media/image1.jpe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17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jpeg"/><Relationship Id="rId10" Type="http://schemas.openxmlformats.org/officeDocument/2006/relationships/image" Target="../media/image13.jpeg"/><Relationship Id="rId19" Type="http://schemas.openxmlformats.org/officeDocument/2006/relationships/image" Target="../media/image22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5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4.jpeg"/><Relationship Id="rId5" Type="http://schemas.openxmlformats.org/officeDocument/2006/relationships/oleObject" Target="../embeddings/oleObject1.bin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/>
          <a:p>
            <a:r>
              <a:rPr lang="en-US" smtClean="0"/>
              <a:t>Intrinsic </a:t>
            </a:r>
            <a:r>
              <a:rPr lang="en-US" dirty="0" smtClean="0"/>
              <a:t>Transport Properties &amp; Scattering Mechanisms in TMDs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4267200"/>
            <a:ext cx="8153400" cy="2286000"/>
          </a:xfrm>
        </p:spPr>
        <p:txBody>
          <a:bodyPr anchor="b">
            <a:normAutofit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Kraig</a:t>
            </a:r>
            <a:r>
              <a:rPr lang="en-US" dirty="0" smtClean="0">
                <a:solidFill>
                  <a:schemeClr val="tx1"/>
                </a:solidFill>
              </a:rPr>
              <a:t> Andrews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Nanofabrication &amp; Electron Transport Laboratory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2"/>
          <a:srcRect t="-90296" b="-90296"/>
          <a:stretch>
            <a:fillRect/>
          </a:stretch>
        </p:blipFill>
        <p:spPr>
          <a:xfrm>
            <a:off x="0" y="-1676400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Dept. of Physics &amp; Astronomy</a:t>
            </a:r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777470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4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Hall Mobility </a:t>
            </a:r>
            <a:r>
              <a:rPr lang="el-GR" sz="4800" b="1" dirty="0" smtClean="0">
                <a:solidFill>
                  <a:schemeClr val="bg1"/>
                </a:solidFill>
              </a:rPr>
              <a:t>μ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H</a:t>
            </a:r>
            <a:endParaRPr lang="en-US" sz="48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/>
          <p:cNvGraphicFramePr>
            <a:graphicFrameLocks noChangeAspect="1"/>
          </p:cNvGraphicFramePr>
          <p:nvPr>
            <p:ph idx="1"/>
          </p:nvPr>
        </p:nvGraphicFramePr>
        <p:xfrm>
          <a:off x="5124451" y="1981200"/>
          <a:ext cx="2476499" cy="1785367"/>
        </p:xfrm>
        <a:graphic>
          <a:graphicData uri="http://schemas.openxmlformats.org/presentationml/2006/ole">
            <p:oleObj spid="_x0000_s3074" name="Equation" r:id="rId5" imgW="545760" imgH="393480" progId="Equation.3">
              <p:embed/>
            </p:oleObj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52400" y="1981200"/>
            <a:ext cx="62103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l-GR" sz="3200" dirty="0" smtClean="0"/>
              <a:t>μ</a:t>
            </a:r>
            <a:r>
              <a:rPr lang="en-US" sz="3200" baseline="-25000" dirty="0" smtClean="0"/>
              <a:t>H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Conductivity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Carrier density</a:t>
            </a:r>
            <a:endParaRPr lang="en-US" sz="3200" dirty="0"/>
          </a:p>
        </p:txBody>
      </p:sp>
      <p:pic>
        <p:nvPicPr>
          <p:cNvPr id="8" name="Picture 7" descr="hall_diagram.png"/>
          <p:cNvPicPr>
            <a:picLocks noChangeAspect="1"/>
          </p:cNvPicPr>
          <p:nvPr/>
        </p:nvPicPr>
        <p:blipFill>
          <a:blip r:embed="rId6"/>
          <a:srcRect b="11688"/>
          <a:stretch>
            <a:fillRect/>
          </a:stretch>
        </p:blipFill>
        <p:spPr>
          <a:xfrm>
            <a:off x="0" y="3549650"/>
            <a:ext cx="4864024" cy="33083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64024" y="4038600"/>
            <a:ext cx="397517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μ</a:t>
            </a:r>
            <a:r>
              <a:rPr lang="en-US" sz="3200" baseline="-25000" dirty="0" smtClean="0"/>
              <a:t>RT</a:t>
            </a:r>
            <a:r>
              <a:rPr lang="en-US" sz="3200" dirty="0" smtClean="0"/>
              <a:t> ~ 10-10</a:t>
            </a:r>
            <a:r>
              <a:rPr lang="en-US" sz="3200" baseline="30000" dirty="0" smtClean="0"/>
              <a:t>2 </a:t>
            </a:r>
            <a:r>
              <a:rPr lang="en-US" sz="3200" dirty="0" smtClean="0"/>
              <a:t>cm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V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s</a:t>
            </a:r>
            <a:r>
              <a:rPr lang="en-US" sz="3200" baseline="30000" dirty="0" smtClean="0"/>
              <a:t>-1</a:t>
            </a:r>
          </a:p>
          <a:p>
            <a:r>
              <a:rPr lang="en-US" sz="3200" dirty="0" smtClean="0"/>
              <a:t>	-Doped WSe</a:t>
            </a:r>
            <a:r>
              <a:rPr lang="en-US" sz="3200" baseline="-25000" dirty="0" smtClean="0"/>
              <a:t>2</a:t>
            </a:r>
            <a:endParaRPr lang="en-US" sz="3200" dirty="0" smtClean="0"/>
          </a:p>
          <a:p>
            <a:r>
              <a:rPr lang="en-US" sz="3200" dirty="0" err="1" smtClean="0"/>
              <a:t>μ</a:t>
            </a:r>
            <a:r>
              <a:rPr lang="en-US" sz="3200" baseline="-25000" dirty="0" err="1" smtClean="0"/>
              <a:t>Low</a:t>
            </a:r>
            <a:r>
              <a:rPr lang="en-US" sz="3200" baseline="-25000" dirty="0" smtClean="0"/>
              <a:t>-T</a:t>
            </a:r>
            <a:r>
              <a:rPr lang="en-US" sz="3200" dirty="0" smtClean="0"/>
              <a:t> ~ 10</a:t>
            </a:r>
            <a:r>
              <a:rPr lang="en-US" sz="3200" baseline="30000" dirty="0" smtClean="0"/>
              <a:t>4</a:t>
            </a:r>
            <a:r>
              <a:rPr lang="en-US" sz="3200" dirty="0" smtClean="0"/>
              <a:t> cm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V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s</a:t>
            </a:r>
            <a:r>
              <a:rPr lang="en-US" sz="3200" baseline="30000" dirty="0" smtClean="0"/>
              <a:t>-1</a:t>
            </a:r>
          </a:p>
          <a:p>
            <a:r>
              <a:rPr lang="en-US" sz="3200" baseline="30000" dirty="0" smtClean="0"/>
              <a:t>	</a:t>
            </a:r>
            <a:r>
              <a:rPr lang="en-US" sz="3200" dirty="0" smtClean="0"/>
              <a:t>-MoS</a:t>
            </a:r>
            <a:r>
              <a:rPr lang="en-US" sz="3200" baseline="-25000" dirty="0" smtClean="0"/>
              <a:t>2</a:t>
            </a:r>
            <a:endParaRPr lang="en-US" sz="32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248400" y="6356350"/>
            <a:ext cx="2895600" cy="365125"/>
          </a:xfrm>
        </p:spPr>
        <p:txBody>
          <a:bodyPr anchor="b"/>
          <a:lstStyle/>
          <a:p>
            <a:pPr algn="r"/>
            <a:r>
              <a:rPr lang="da-DK" sz="1600" baseline="30000" dirty="0" smtClean="0">
                <a:solidFill>
                  <a:schemeClr val="tx1"/>
                </a:solidFill>
              </a:rPr>
              <a:t>1</a:t>
            </a:r>
            <a:r>
              <a:rPr lang="da-DK" sz="1600" dirty="0" smtClean="0">
                <a:solidFill>
                  <a:schemeClr val="tx1"/>
                </a:solidFill>
              </a:rPr>
              <a:t>Pradhan et al., Sci. Rep. (2015)</a:t>
            </a:r>
          </a:p>
          <a:p>
            <a:pPr algn="r"/>
            <a:r>
              <a:rPr lang="da-DK" sz="1600" baseline="30000" dirty="0" smtClean="0">
                <a:solidFill>
                  <a:schemeClr val="tx1"/>
                </a:solidFill>
              </a:rPr>
              <a:t>2</a:t>
            </a:r>
            <a:r>
              <a:rPr lang="da-DK" sz="1600" dirty="0" smtClean="0">
                <a:solidFill>
                  <a:schemeClr val="tx1"/>
                </a:solidFill>
              </a:rPr>
              <a:t>Cui et al., Nature Nano. (2015)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305800" cy="4558620"/>
          </a:xfrm>
        </p:spPr>
        <p:txBody>
          <a:bodyPr anchor="t">
            <a:normAutofit/>
          </a:bodyPr>
          <a:lstStyle/>
          <a:p>
            <a:r>
              <a:rPr lang="en-US" dirty="0" smtClean="0"/>
              <a:t>High Temperature </a:t>
            </a:r>
          </a:p>
          <a:p>
            <a:pPr lvl="1"/>
            <a:r>
              <a:rPr lang="en-US" dirty="0" smtClean="0"/>
              <a:t>Phonon scattering dominated</a:t>
            </a:r>
          </a:p>
          <a:p>
            <a:pPr lvl="1"/>
            <a:r>
              <a:rPr lang="en-US" dirty="0" smtClean="0"/>
              <a:t>T	, </a:t>
            </a:r>
            <a:r>
              <a:rPr lang="el-GR" dirty="0" smtClean="0"/>
              <a:t>μ</a:t>
            </a:r>
            <a:endParaRPr lang="en-US" dirty="0" smtClean="0"/>
          </a:p>
          <a:p>
            <a:r>
              <a:rPr lang="en-US" dirty="0" smtClean="0"/>
              <a:t>Low Temperature</a:t>
            </a:r>
          </a:p>
          <a:p>
            <a:pPr lvl="1"/>
            <a:r>
              <a:rPr lang="en-US" dirty="0" smtClean="0"/>
              <a:t>Diminished phonon scattering</a:t>
            </a:r>
          </a:p>
          <a:p>
            <a:pPr lvl="1"/>
            <a:r>
              <a:rPr lang="en-US" dirty="0" smtClean="0"/>
              <a:t>Coulomb, impurity, interface, defects dominated</a:t>
            </a:r>
          </a:p>
          <a:p>
            <a:pPr lvl="1"/>
            <a:r>
              <a:rPr lang="en-US" dirty="0" smtClean="0"/>
              <a:t>T	, </a:t>
            </a:r>
            <a:r>
              <a:rPr lang="el-GR" dirty="0" smtClean="0"/>
              <a:t>μ</a:t>
            </a:r>
            <a:r>
              <a:rPr lang="en-US" dirty="0" smtClean="0"/>
              <a:t>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Temperature Dependence of </a:t>
            </a:r>
            <a:r>
              <a:rPr lang="el-GR" sz="4000" b="1" dirty="0" smtClean="0">
                <a:solidFill>
                  <a:schemeClr val="bg1"/>
                </a:solidFill>
              </a:rPr>
              <a:t>μ</a:t>
            </a:r>
            <a:r>
              <a:rPr lang="en-US" sz="4000" b="1" dirty="0" smtClean="0">
                <a:solidFill>
                  <a:schemeClr val="bg1"/>
                </a:solidFill>
              </a:rPr>
              <a:t> </a:t>
            </a:r>
            <a:endParaRPr lang="en-US" sz="4000" b="1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1600200" y="297180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362200" y="297180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600200" y="518160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362200" y="518160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305800" cy="4558620"/>
          </a:xfrm>
        </p:spPr>
        <p:txBody>
          <a:bodyPr anchor="t">
            <a:normAutofit/>
          </a:bodyPr>
          <a:lstStyle/>
          <a:p>
            <a:r>
              <a:rPr lang="en-US" dirty="0" smtClean="0"/>
              <a:t>Low contact resistance </a:t>
            </a:r>
            <a:r>
              <a:rPr lang="en-US" dirty="0" smtClean="0"/>
              <a:t>desired for applications</a:t>
            </a:r>
            <a:endParaRPr lang="en-US" dirty="0" smtClean="0"/>
          </a:p>
          <a:p>
            <a:r>
              <a:rPr lang="en-US" dirty="0" err="1" smtClean="0"/>
              <a:t>Schottky</a:t>
            </a:r>
            <a:r>
              <a:rPr lang="en-US" dirty="0" smtClean="0"/>
              <a:t> barrier (SB)</a:t>
            </a:r>
          </a:p>
          <a:p>
            <a:pPr lvl="1"/>
            <a:r>
              <a:rPr lang="en-US" dirty="0" smtClean="0"/>
              <a:t>Fermi level mismatch at metal/semiconductor interface</a:t>
            </a:r>
          </a:p>
          <a:p>
            <a:r>
              <a:rPr lang="en-US" dirty="0" smtClean="0"/>
              <a:t>How to reduce SB height and width</a:t>
            </a:r>
          </a:p>
          <a:p>
            <a:pPr lvl="1"/>
            <a:r>
              <a:rPr lang="en-US" dirty="0" smtClean="0"/>
              <a:t>Metal work functions</a:t>
            </a:r>
          </a:p>
          <a:p>
            <a:pPr lvl="1"/>
            <a:r>
              <a:rPr lang="en-US" dirty="0" err="1" smtClean="0"/>
              <a:t>Graphene</a:t>
            </a:r>
            <a:r>
              <a:rPr lang="en-US" dirty="0" smtClean="0"/>
              <a:t> contact interface</a:t>
            </a:r>
          </a:p>
          <a:p>
            <a:pPr>
              <a:buNone/>
            </a:pPr>
            <a:endParaRPr lang="en-US" dirty="0"/>
          </a:p>
          <a:p>
            <a:pPr lvl="1">
              <a:buNone/>
            </a:pPr>
            <a:endParaRPr lang="en-US" dirty="0" smtClean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Contacts/SB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457200"/>
            <a:ext cx="4114800" cy="4558620"/>
          </a:xfrm>
        </p:spPr>
        <p:txBody>
          <a:bodyPr anchor="ctr">
            <a:normAutofit/>
          </a:bodyPr>
          <a:lstStyle/>
          <a:p>
            <a:r>
              <a:rPr lang="en-US" dirty="0" smtClean="0"/>
              <a:t>Approach</a:t>
            </a:r>
          </a:p>
          <a:p>
            <a:pPr lvl="1"/>
            <a:r>
              <a:rPr lang="en-US" sz="3200" dirty="0" smtClean="0"/>
              <a:t>2D/2D Contacts</a:t>
            </a:r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-640" y="-1668462"/>
            <a:ext cx="9144640" cy="51736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Contact Resistance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6" name="Picture 5" descr="transmission_device_pic_-66_21_11182015_no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0" y="1837913"/>
            <a:ext cx="3048000" cy="24409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4061140" y="4278868"/>
            <a:ext cx="3330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Nb</a:t>
            </a:r>
            <a:r>
              <a:rPr lang="en-US" baseline="-25000" dirty="0" smtClean="0"/>
              <a:t>0.0005</a:t>
            </a:r>
            <a:r>
              <a:rPr lang="en-US" dirty="0" smtClean="0"/>
              <a:t>W</a:t>
            </a:r>
            <a:r>
              <a:rPr lang="en-US" baseline="-25000" dirty="0" smtClean="0"/>
              <a:t>0.9995</a:t>
            </a:r>
            <a:r>
              <a:rPr lang="en-US" dirty="0" smtClean="0"/>
              <a:t>Se</a:t>
            </a:r>
            <a:r>
              <a:rPr lang="en-US" baseline="-25000" dirty="0" smtClean="0"/>
              <a:t>2</a:t>
            </a:r>
            <a:endParaRPr lang="en-US" dirty="0"/>
          </a:p>
        </p:txBody>
      </p:sp>
      <p:pic>
        <p:nvPicPr>
          <p:cNvPr id="8" name="Picture 7" descr="ben_tlm_degenerately_doped_device_pic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1" y="3733800"/>
            <a:ext cx="3051280" cy="252337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2000" y="6172200"/>
            <a:ext cx="2441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Nb</a:t>
            </a:r>
            <a:r>
              <a:rPr lang="en-US" baseline="-25000" dirty="0" smtClean="0"/>
              <a:t>0.005</a:t>
            </a:r>
            <a:r>
              <a:rPr lang="en-US" dirty="0" smtClean="0"/>
              <a:t>W</a:t>
            </a:r>
            <a:r>
              <a:rPr lang="en-US" baseline="-25000" dirty="0" smtClean="0"/>
              <a:t>0.995</a:t>
            </a:r>
            <a:r>
              <a:rPr lang="en-US" dirty="0" smtClean="0"/>
              <a:t>Se</a:t>
            </a:r>
            <a:r>
              <a:rPr lang="en-US" baseline="-25000" dirty="0" smtClean="0"/>
              <a:t>2</a:t>
            </a:r>
            <a:r>
              <a:rPr lang="en-US" baseline="30000" dirty="0" smtClean="0"/>
              <a:t>1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5029200" y="6356350"/>
            <a:ext cx="4114800" cy="365125"/>
          </a:xfrm>
        </p:spPr>
        <p:txBody>
          <a:bodyPr anchor="b"/>
          <a:lstStyle/>
          <a:p>
            <a:r>
              <a:rPr lang="nb-NO" sz="1600" baseline="30000" dirty="0" smtClean="0">
                <a:solidFill>
                  <a:schemeClr val="tx1"/>
                </a:solidFill>
              </a:rPr>
              <a:t>1</a:t>
            </a:r>
            <a:r>
              <a:rPr lang="nb-NO" sz="1600" dirty="0" smtClean="0">
                <a:solidFill>
                  <a:schemeClr val="tx1"/>
                </a:solidFill>
              </a:rPr>
              <a:t>Hsun Jen Chuang et al., Nano. Lett. (2016)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33800" y="4825425"/>
            <a:ext cx="495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Doping		 Lower SBH</a:t>
            </a:r>
            <a:endParaRPr lang="en-US" sz="32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105400" y="5181600"/>
            <a:ext cx="533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6781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Nb</a:t>
            </a:r>
            <a:r>
              <a:rPr lang="en-US" sz="4800" baseline="-25000" dirty="0" smtClean="0">
                <a:solidFill>
                  <a:schemeClr val="bg1"/>
                </a:solidFill>
              </a:rPr>
              <a:t>0.0005</a:t>
            </a:r>
            <a:r>
              <a:rPr lang="en-US" sz="4800" dirty="0" smtClean="0">
                <a:solidFill>
                  <a:schemeClr val="bg1"/>
                </a:solidFill>
              </a:rPr>
              <a:t>W</a:t>
            </a:r>
            <a:r>
              <a:rPr lang="en-US" sz="4800" baseline="-25000" dirty="0" smtClean="0">
                <a:solidFill>
                  <a:schemeClr val="bg1"/>
                </a:solidFill>
              </a:rPr>
              <a:t>0.9995</a:t>
            </a:r>
            <a:r>
              <a:rPr lang="en-US" sz="4800" dirty="0" smtClean="0">
                <a:solidFill>
                  <a:schemeClr val="bg1"/>
                </a:solidFill>
              </a:rPr>
              <a:t>Se</a:t>
            </a:r>
            <a:r>
              <a:rPr lang="en-US" sz="4800" baseline="-25000" dirty="0" smtClean="0">
                <a:solidFill>
                  <a:schemeClr val="bg1"/>
                </a:solidFill>
              </a:rPr>
              <a:t>2</a:t>
            </a:r>
            <a:r>
              <a:rPr lang="en-US" sz="4800" dirty="0" smtClean="0">
                <a:solidFill>
                  <a:schemeClr val="bg1"/>
                </a:solidFill>
              </a:rPr>
              <a:t> (0.05%)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9812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endParaRPr lang="en-US" sz="3600" dirty="0"/>
          </a:p>
        </p:txBody>
      </p:sp>
      <p:pic>
        <p:nvPicPr>
          <p:cNvPr id="8" name="Picture 7" descr="transmission_device_pic_-66_21_11182015_no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986" y="1914418"/>
            <a:ext cx="5548028" cy="40724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71800" y="6096000"/>
            <a:ext cx="3200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Nb</a:t>
            </a:r>
            <a:r>
              <a:rPr lang="en-US" sz="3200" baseline="-25000" dirty="0" smtClean="0"/>
              <a:t>0.0005</a:t>
            </a:r>
            <a:r>
              <a:rPr lang="en-US" sz="3200" dirty="0" smtClean="0"/>
              <a:t>W</a:t>
            </a:r>
            <a:r>
              <a:rPr lang="en-US" sz="3200" baseline="-25000" dirty="0" smtClean="0"/>
              <a:t>0.9995</a:t>
            </a:r>
            <a:r>
              <a:rPr lang="en-US" sz="3200" dirty="0" smtClean="0"/>
              <a:t>Se</a:t>
            </a:r>
            <a:r>
              <a:rPr lang="en-US" sz="3200" baseline="-25000" dirty="0" smtClean="0"/>
              <a:t>2</a:t>
            </a:r>
            <a:endParaRPr lang="en-US" sz="3200" dirty="0" smtClean="0"/>
          </a:p>
          <a:p>
            <a:endParaRPr lang="en-US" dirty="0"/>
          </a:p>
        </p:txBody>
      </p:sp>
      <p:pic>
        <p:nvPicPr>
          <p:cNvPr id="10" name="Picture 9" descr="transmission_resistance_plot_pic_5-5_21_10232015_no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5293" y="1756038"/>
            <a:ext cx="5593414" cy="426376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617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Nb</a:t>
            </a:r>
            <a:r>
              <a:rPr lang="en-US" sz="4800" baseline="-25000" dirty="0" smtClean="0">
                <a:solidFill>
                  <a:schemeClr val="bg1"/>
                </a:solidFill>
              </a:rPr>
              <a:t>0.005</a:t>
            </a:r>
            <a:r>
              <a:rPr lang="en-US" sz="4800" dirty="0" smtClean="0">
                <a:solidFill>
                  <a:schemeClr val="bg1"/>
                </a:solidFill>
              </a:rPr>
              <a:t>W</a:t>
            </a:r>
            <a:r>
              <a:rPr lang="en-US" sz="4800" baseline="-25000" dirty="0" smtClean="0">
                <a:solidFill>
                  <a:schemeClr val="bg1"/>
                </a:solidFill>
              </a:rPr>
              <a:t>0.995</a:t>
            </a:r>
            <a:r>
              <a:rPr lang="en-US" sz="4800" dirty="0" smtClean="0">
                <a:solidFill>
                  <a:schemeClr val="bg1"/>
                </a:solidFill>
              </a:rPr>
              <a:t>Se</a:t>
            </a:r>
            <a:r>
              <a:rPr lang="en-US" sz="4800" baseline="-25000" dirty="0" smtClean="0">
                <a:solidFill>
                  <a:schemeClr val="bg1"/>
                </a:solidFill>
              </a:rPr>
              <a:t>2</a:t>
            </a:r>
            <a:r>
              <a:rPr lang="en-US" sz="4800" dirty="0" smtClean="0">
                <a:solidFill>
                  <a:schemeClr val="bg1"/>
                </a:solidFill>
              </a:rPr>
              <a:t> (0.5%)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9812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endParaRPr lang="en-US" sz="3600" dirty="0"/>
          </a:p>
        </p:txBody>
      </p:sp>
      <p:pic>
        <p:nvPicPr>
          <p:cNvPr id="7" name="Picture 6" descr="ben_tlm_degenerately_doped_device_pic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8465" y="2057400"/>
            <a:ext cx="4607071" cy="381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00400" y="6019800"/>
            <a:ext cx="3124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Nb</a:t>
            </a:r>
            <a:r>
              <a:rPr lang="en-US" sz="3200" baseline="-25000" dirty="0" smtClean="0"/>
              <a:t>0.005</a:t>
            </a:r>
            <a:r>
              <a:rPr lang="en-US" sz="3200" dirty="0" smtClean="0"/>
              <a:t>W</a:t>
            </a:r>
            <a:r>
              <a:rPr lang="en-US" sz="3200" baseline="-25000" dirty="0" smtClean="0"/>
              <a:t>0.995</a:t>
            </a:r>
            <a:r>
              <a:rPr lang="en-US" sz="3200" dirty="0" smtClean="0"/>
              <a:t>Se</a:t>
            </a:r>
            <a:r>
              <a:rPr lang="en-US" sz="3200" baseline="-25000" dirty="0" smtClean="0"/>
              <a:t>2</a:t>
            </a:r>
            <a:r>
              <a:rPr lang="en-US" sz="3200" baseline="30000" dirty="0" smtClean="0"/>
              <a:t>1</a:t>
            </a:r>
            <a:endParaRPr lang="en-US" sz="3200" dirty="0" smtClean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76200" y="6416675"/>
            <a:ext cx="3810000" cy="365125"/>
          </a:xfrm>
        </p:spPr>
        <p:txBody>
          <a:bodyPr anchor="b"/>
          <a:lstStyle/>
          <a:p>
            <a:r>
              <a:rPr lang="en-US" sz="1600" baseline="30000" dirty="0" smtClean="0">
                <a:solidFill>
                  <a:schemeClr val="tx1"/>
                </a:solidFill>
              </a:rPr>
              <a:t>1</a:t>
            </a:r>
            <a:r>
              <a:rPr lang="en-US" sz="1600" dirty="0" smtClean="0">
                <a:solidFill>
                  <a:schemeClr val="tx1"/>
                </a:solidFill>
              </a:rPr>
              <a:t>Hsun Jen Chuang </a:t>
            </a:r>
            <a:r>
              <a:rPr lang="en-US" sz="1600" i="1" dirty="0" smtClean="0">
                <a:solidFill>
                  <a:schemeClr val="tx1"/>
                </a:solidFill>
              </a:rPr>
              <a:t>et al., </a:t>
            </a:r>
            <a:r>
              <a:rPr lang="en-US" sz="1600" dirty="0" err="1" smtClean="0">
                <a:solidFill>
                  <a:schemeClr val="tx1"/>
                </a:solidFill>
              </a:rPr>
              <a:t>Nano</a:t>
            </a:r>
            <a:r>
              <a:rPr lang="en-US" sz="1600" dirty="0" smtClean="0">
                <a:solidFill>
                  <a:schemeClr val="tx1"/>
                </a:solidFill>
              </a:rPr>
              <a:t>. </a:t>
            </a:r>
            <a:r>
              <a:rPr lang="en-US" sz="1600" dirty="0" err="1" smtClean="0">
                <a:solidFill>
                  <a:schemeClr val="tx1"/>
                </a:solidFill>
              </a:rPr>
              <a:t>Lett</a:t>
            </a:r>
            <a:r>
              <a:rPr lang="en-US" sz="1600" dirty="0" smtClean="0">
                <a:solidFill>
                  <a:schemeClr val="tx1"/>
                </a:solidFill>
              </a:rPr>
              <a:t>., (2016)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0" name="Picture 9" descr="ben_tlm_degenerately_doped_resistance_295K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5452" y="1981200"/>
            <a:ext cx="5113097" cy="3986198"/>
          </a:xfrm>
          <a:prstGeom prst="rect">
            <a:avLst/>
          </a:prstGeom>
        </p:spPr>
      </p:pic>
      <p:pic>
        <p:nvPicPr>
          <p:cNvPr id="11" name="Picture 10" descr="ben_tlm_degenerately_doped_resistance_5K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9118" y="1981200"/>
            <a:ext cx="5005765" cy="406096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152400"/>
            <a:ext cx="6477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bg1"/>
                </a:solidFill>
              </a:rPr>
              <a:t>2D/2D Contacts Device Fabrication</a:t>
            </a:r>
            <a:endParaRPr lang="en-US" sz="4400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pWSe2_on_hBN_substrate_5-5_21_no1_annotat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5501" y="1765301"/>
            <a:ext cx="4952998" cy="5092699"/>
          </a:xfrm>
          <a:prstGeom prst="rect">
            <a:avLst/>
          </a:prstGeom>
        </p:spPr>
      </p:pic>
      <p:pic>
        <p:nvPicPr>
          <p:cNvPr id="13" name="Picture 12" descr="pWSe2_on_hBN_substrate_with_top_hBN_doped_contact_transfer_5-5_21_no1_annotat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8635" y="1765301"/>
            <a:ext cx="4695565" cy="5074241"/>
          </a:xfrm>
          <a:prstGeom prst="rect">
            <a:avLst/>
          </a:prstGeom>
        </p:spPr>
      </p:pic>
      <p:pic>
        <p:nvPicPr>
          <p:cNvPr id="9" name="Picture 8" descr="pWSe2_on_hBN_substrate_with_top_hBN_doped_contact_transfer_5-5_21_no1_annotat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3218" y="1752600"/>
            <a:ext cx="4156182" cy="5105400"/>
          </a:xfrm>
          <a:prstGeom prst="rect">
            <a:avLst/>
          </a:prstGeom>
        </p:spPr>
      </p:pic>
      <p:pic>
        <p:nvPicPr>
          <p:cNvPr id="10" name="Picture 9" descr="pWSe2_device_with_electrodes_5-5_21_no1_annotat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48191" y="2286000"/>
            <a:ext cx="5847619" cy="419047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-640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28543" y="228600"/>
            <a:ext cx="75154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 smtClean="0">
                <a:solidFill>
                  <a:schemeClr val="bg1"/>
                </a:solidFill>
              </a:rPr>
              <a:t>2-Probe </a:t>
            </a:r>
            <a:r>
              <a:rPr lang="el-GR" sz="3800" b="1" dirty="0" smtClean="0">
                <a:solidFill>
                  <a:schemeClr val="bg1"/>
                </a:solidFill>
              </a:rPr>
              <a:t>μ</a:t>
            </a:r>
            <a:r>
              <a:rPr lang="en-US" sz="3800" b="1" baseline="-25000" dirty="0" smtClean="0">
                <a:solidFill>
                  <a:schemeClr val="bg1"/>
                </a:solidFill>
              </a:rPr>
              <a:t>FE</a:t>
            </a:r>
            <a:r>
              <a:rPr lang="en-US" sz="3800" b="1" dirty="0" smtClean="0">
                <a:solidFill>
                  <a:schemeClr val="bg1"/>
                </a:solidFill>
              </a:rPr>
              <a:t> Doped Contacts (0.5%)</a:t>
            </a:r>
          </a:p>
          <a:p>
            <a:pPr algn="ctr"/>
            <a:r>
              <a:rPr lang="en-US" sz="3800" b="1" dirty="0" smtClean="0">
                <a:solidFill>
                  <a:schemeClr val="bg1"/>
                </a:solidFill>
              </a:rPr>
              <a:t>Doped Channel (0.01%)</a:t>
            </a:r>
          </a:p>
          <a:p>
            <a:pPr algn="ctr"/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9812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endParaRPr lang="en-US" sz="3600" dirty="0"/>
          </a:p>
        </p:txBody>
      </p:sp>
      <p:pic>
        <p:nvPicPr>
          <p:cNvPr id="7" name="Picture 6" descr="pWSe2_on_hBN_substrate_5-5_21_no1_annotat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2353152"/>
            <a:ext cx="3714286" cy="3819048"/>
          </a:xfrm>
          <a:prstGeom prst="rect">
            <a:avLst/>
          </a:prstGeom>
        </p:spPr>
      </p:pic>
      <p:pic>
        <p:nvPicPr>
          <p:cNvPr id="8" name="Picture 7" descr="pWSe2_device_with_electrodes_5-5_21_no1_annotat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600" y="2512324"/>
            <a:ext cx="5000857" cy="358367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05000" y="6336268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Nb</a:t>
            </a:r>
            <a:r>
              <a:rPr lang="en-US" baseline="-25000" dirty="0" smtClean="0"/>
              <a:t>0.0001</a:t>
            </a:r>
            <a:r>
              <a:rPr lang="en-US" dirty="0" smtClean="0"/>
              <a:t>W</a:t>
            </a:r>
            <a:r>
              <a:rPr lang="en-US" baseline="-25000" dirty="0" smtClean="0"/>
              <a:t>0.9999</a:t>
            </a:r>
            <a:r>
              <a:rPr lang="en-US" dirty="0" smtClean="0"/>
              <a:t>Se</a:t>
            </a:r>
            <a:r>
              <a:rPr lang="en-US" baseline="-25000" dirty="0" smtClean="0"/>
              <a:t>2</a:t>
            </a:r>
            <a:r>
              <a:rPr lang="en-US" dirty="0" smtClean="0"/>
              <a:t> Channel &amp; Nb</a:t>
            </a:r>
            <a:r>
              <a:rPr lang="en-US" baseline="-25000" dirty="0" smtClean="0"/>
              <a:t>0.005</a:t>
            </a:r>
            <a:r>
              <a:rPr lang="en-US" dirty="0" smtClean="0"/>
              <a:t>W</a:t>
            </a:r>
            <a:r>
              <a:rPr lang="en-US" baseline="-25000" dirty="0" smtClean="0"/>
              <a:t>0.995</a:t>
            </a:r>
            <a:r>
              <a:rPr lang="en-US" dirty="0" smtClean="0"/>
              <a:t>Se</a:t>
            </a:r>
            <a:r>
              <a:rPr lang="en-US" baseline="-25000" dirty="0" smtClean="0"/>
              <a:t>2</a:t>
            </a:r>
            <a:r>
              <a:rPr lang="en-US" dirty="0" smtClean="0"/>
              <a:t> Contacts</a:t>
            </a:r>
            <a:endParaRPr lang="en-US" dirty="0"/>
          </a:p>
        </p:txBody>
      </p:sp>
      <p:pic>
        <p:nvPicPr>
          <p:cNvPr id="10" name="Picture 9" descr="Vds-Id_Vds_1V_-1V-Vbg_-20V_-100V_T2-T3_300K-13_plot_after_anneal_5-5_21_no1.PNG"/>
          <p:cNvPicPr>
            <a:picLocks noChangeAspect="1"/>
          </p:cNvPicPr>
          <p:nvPr/>
        </p:nvPicPr>
        <p:blipFill>
          <a:blip r:embed="rId6"/>
          <a:srcRect l="2963" t="17108" r="8518"/>
          <a:stretch>
            <a:fillRect/>
          </a:stretch>
        </p:blipFill>
        <p:spPr>
          <a:xfrm>
            <a:off x="1846476" y="2325469"/>
            <a:ext cx="5451049" cy="3922931"/>
          </a:xfrm>
          <a:prstGeom prst="rect">
            <a:avLst/>
          </a:prstGeom>
        </p:spPr>
      </p:pic>
      <p:pic>
        <p:nvPicPr>
          <p:cNvPr id="11" name="Picture 10" descr="Vds-Id_Vds_1V_-1V-Vbg_-30V_-100V_T2-T3_10K-03_plot_before_anneal_5-5_21_no1.PNG"/>
          <p:cNvPicPr>
            <a:picLocks noChangeAspect="1"/>
          </p:cNvPicPr>
          <p:nvPr/>
        </p:nvPicPr>
        <p:blipFill>
          <a:blip r:embed="rId7"/>
          <a:srcRect l="4444" t="15181" r="9630" b="1928"/>
          <a:stretch>
            <a:fillRect/>
          </a:stretch>
        </p:blipFill>
        <p:spPr>
          <a:xfrm>
            <a:off x="1857254" y="2375486"/>
            <a:ext cx="5429493" cy="40253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819400" y="1828800"/>
            <a:ext cx="411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Before annealing at 250</a:t>
            </a:r>
            <a:r>
              <a:rPr lang="en-US" sz="2000" baseline="30000" dirty="0" smtClean="0"/>
              <a:t>o</a:t>
            </a:r>
            <a:r>
              <a:rPr lang="en-US" sz="2000" dirty="0" smtClean="0"/>
              <a:t> C for 30 min.</a:t>
            </a:r>
            <a:endParaRPr lang="en-US" sz="2000" dirty="0"/>
          </a:p>
        </p:txBody>
      </p:sp>
      <p:pic>
        <p:nvPicPr>
          <p:cNvPr id="13" name="Picture 12" descr="Two_Probe_FE_Mobility_Vs_T_Vds_-1V_-50mV_plot_pre_anneal_5-5_21_no1.PNG"/>
          <p:cNvPicPr>
            <a:picLocks noChangeAspect="1"/>
          </p:cNvPicPr>
          <p:nvPr/>
        </p:nvPicPr>
        <p:blipFill>
          <a:blip r:embed="rId8"/>
          <a:srcRect l="2412" t="17108" r="11299"/>
          <a:stretch>
            <a:fillRect/>
          </a:stretch>
        </p:blipFill>
        <p:spPr>
          <a:xfrm>
            <a:off x="1846476" y="2252849"/>
            <a:ext cx="5468724" cy="3995551"/>
          </a:xfrm>
          <a:prstGeom prst="rect">
            <a:avLst/>
          </a:prstGeom>
        </p:spPr>
      </p:pic>
      <p:pic>
        <p:nvPicPr>
          <p:cNvPr id="14" name="Picture 13" descr="Vds-Id_Vds_1V_-1V-Vbg_-20V_-100V_T2-T3_300K-13_plot_after_anneal_5-5_21_no1.PNG"/>
          <p:cNvPicPr>
            <a:picLocks noChangeAspect="1"/>
          </p:cNvPicPr>
          <p:nvPr/>
        </p:nvPicPr>
        <p:blipFill>
          <a:blip r:embed="rId6"/>
          <a:srcRect l="4444" t="13436" r="9630"/>
          <a:stretch>
            <a:fillRect/>
          </a:stretch>
        </p:blipFill>
        <p:spPr>
          <a:xfrm>
            <a:off x="1846161" y="2167592"/>
            <a:ext cx="5451678" cy="416867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124200" y="1828800"/>
            <a:ext cx="464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After annealing at 250</a:t>
            </a:r>
            <a:r>
              <a:rPr lang="en-US" baseline="30000" dirty="0" smtClean="0"/>
              <a:t>o</a:t>
            </a:r>
            <a:r>
              <a:rPr lang="en-US" dirty="0" smtClean="0"/>
              <a:t> C for 30 min. </a:t>
            </a:r>
            <a:endParaRPr lang="en-US" dirty="0"/>
          </a:p>
        </p:txBody>
      </p:sp>
      <p:pic>
        <p:nvPicPr>
          <p:cNvPr id="16" name="Picture 15" descr="Vds-Id_Vds_1V_-1V-Vbg_-30V_-100V_T2-T3_10K-03_plot_after_anneal_5-5_21_no1.PNG"/>
          <p:cNvPicPr>
            <a:picLocks noChangeAspect="1"/>
          </p:cNvPicPr>
          <p:nvPr/>
        </p:nvPicPr>
        <p:blipFill>
          <a:blip r:embed="rId9"/>
          <a:srcRect t="16260" r="11481"/>
          <a:stretch>
            <a:fillRect/>
          </a:stretch>
        </p:blipFill>
        <p:spPr>
          <a:xfrm>
            <a:off x="1828800" y="2362199"/>
            <a:ext cx="5486400" cy="4038601"/>
          </a:xfrm>
          <a:prstGeom prst="rect">
            <a:avLst/>
          </a:prstGeom>
        </p:spPr>
      </p:pic>
      <p:pic>
        <p:nvPicPr>
          <p:cNvPr id="17" name="Picture 16" descr="Two_Probe_FE_Mobility_Vs_T_Vds_-1V_-50mV_plot_post_anneal_5-5_21_no1.PNG"/>
          <p:cNvPicPr>
            <a:picLocks noChangeAspect="1"/>
          </p:cNvPicPr>
          <p:nvPr/>
        </p:nvPicPr>
        <p:blipFill>
          <a:blip r:embed="rId10"/>
          <a:srcRect t="15181" r="10370"/>
          <a:stretch>
            <a:fillRect/>
          </a:stretch>
        </p:blipFill>
        <p:spPr>
          <a:xfrm>
            <a:off x="1874985" y="2325468"/>
            <a:ext cx="5394031" cy="392293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2" grpId="1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05000" y="457200"/>
            <a:ext cx="72390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 smtClean="0">
                <a:solidFill>
                  <a:schemeClr val="bg1"/>
                </a:solidFill>
              </a:rPr>
              <a:t>2-Probe </a:t>
            </a:r>
            <a:r>
              <a:rPr lang="el-GR" sz="3800" b="1" dirty="0" smtClean="0">
                <a:solidFill>
                  <a:schemeClr val="bg1"/>
                </a:solidFill>
              </a:rPr>
              <a:t>μ</a:t>
            </a:r>
            <a:r>
              <a:rPr lang="en-US" sz="3800" b="1" baseline="-25000" dirty="0" smtClean="0">
                <a:solidFill>
                  <a:schemeClr val="bg1"/>
                </a:solidFill>
              </a:rPr>
              <a:t>FE</a:t>
            </a:r>
            <a:r>
              <a:rPr lang="en-US" sz="3800" b="1" dirty="0" smtClean="0">
                <a:solidFill>
                  <a:schemeClr val="bg1"/>
                </a:solidFill>
              </a:rPr>
              <a:t> Doped Contacts (0.5%)</a:t>
            </a:r>
          </a:p>
          <a:p>
            <a:pPr algn="ctr"/>
            <a:r>
              <a:rPr lang="en-US" sz="3800" b="1" dirty="0" err="1" smtClean="0">
                <a:solidFill>
                  <a:schemeClr val="bg1"/>
                </a:solidFill>
              </a:rPr>
              <a:t>Undoped</a:t>
            </a:r>
            <a:r>
              <a:rPr lang="en-US" sz="3800" b="1" dirty="0" smtClean="0">
                <a:solidFill>
                  <a:schemeClr val="bg1"/>
                </a:solidFill>
              </a:rPr>
              <a:t> Channel</a:t>
            </a:r>
          </a:p>
          <a:p>
            <a:pPr algn="ctr"/>
            <a:endParaRPr lang="en-US" sz="3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9812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endParaRPr lang="en-US" sz="3600" dirty="0"/>
          </a:p>
        </p:txBody>
      </p:sp>
      <p:pic>
        <p:nvPicPr>
          <p:cNvPr id="7" name="Picture 6" descr="undoped_wse2_degen_doped_contact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8807" y="2207430"/>
            <a:ext cx="3786387" cy="35837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43000" y="6015335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Undoped</a:t>
            </a:r>
            <a:r>
              <a:rPr lang="en-US" sz="2400" dirty="0" smtClean="0"/>
              <a:t> Wse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Channel &amp; Nb</a:t>
            </a:r>
            <a:r>
              <a:rPr lang="en-US" sz="2400" baseline="-25000" dirty="0" smtClean="0"/>
              <a:t>0.005</a:t>
            </a:r>
            <a:r>
              <a:rPr lang="en-US" sz="2400" dirty="0" smtClean="0"/>
              <a:t>W</a:t>
            </a:r>
            <a:r>
              <a:rPr lang="en-US" sz="2400" baseline="-25000" dirty="0" smtClean="0"/>
              <a:t>0.995</a:t>
            </a:r>
            <a:r>
              <a:rPr lang="en-US" sz="2400" dirty="0" smtClean="0"/>
              <a:t>Se</a:t>
            </a:r>
            <a:r>
              <a:rPr lang="en-US" sz="2400" baseline="-25000" dirty="0" smtClean="0"/>
              <a:t>2 </a:t>
            </a:r>
            <a:r>
              <a:rPr lang="en-US" sz="2400" dirty="0" smtClean="0"/>
              <a:t>Contacts</a:t>
            </a:r>
            <a:r>
              <a:rPr lang="en-US" sz="2400" baseline="30000" dirty="0" smtClean="0"/>
              <a:t>1</a:t>
            </a:r>
            <a:endParaRPr lang="en-US" sz="24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76200" y="6477000"/>
            <a:ext cx="3962400" cy="365125"/>
          </a:xfrm>
        </p:spPr>
        <p:txBody>
          <a:bodyPr anchor="b"/>
          <a:lstStyle/>
          <a:p>
            <a:r>
              <a:rPr lang="nb-NO" sz="1600" baseline="30000" dirty="0" smtClean="0">
                <a:solidFill>
                  <a:schemeClr val="tx1"/>
                </a:solidFill>
              </a:rPr>
              <a:t>1</a:t>
            </a:r>
            <a:r>
              <a:rPr lang="nb-NO" sz="1600" dirty="0" smtClean="0">
                <a:solidFill>
                  <a:schemeClr val="tx1"/>
                </a:solidFill>
              </a:rPr>
              <a:t>Hsun Jen Chuang </a:t>
            </a:r>
            <a:r>
              <a:rPr lang="nb-NO" sz="1600" i="1" dirty="0" smtClean="0">
                <a:solidFill>
                  <a:schemeClr val="tx1"/>
                </a:solidFill>
              </a:rPr>
              <a:t>et al.</a:t>
            </a:r>
            <a:r>
              <a:rPr lang="nb-NO" sz="1600" dirty="0" smtClean="0">
                <a:solidFill>
                  <a:schemeClr val="tx1"/>
                </a:solidFill>
              </a:rPr>
              <a:t>, Nano. Lett. (2016)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0" name="Picture 9" descr="conductivity_2d2d_contacts_vs_Vbg_wse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9357" y="1981200"/>
            <a:ext cx="4565286" cy="3810000"/>
          </a:xfrm>
          <a:prstGeom prst="rect">
            <a:avLst/>
          </a:prstGeom>
        </p:spPr>
      </p:pic>
      <p:pic>
        <p:nvPicPr>
          <p:cNvPr id="12" name="Picture 11" descr="mu_fe_2d2d_contacts_vs_T_wse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2545" y="2065076"/>
            <a:ext cx="4598910" cy="372612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71600" y="540603"/>
            <a:ext cx="77773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Nb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0.0005</a:t>
            </a:r>
            <a:r>
              <a:rPr lang="en-US" sz="4800" b="1" dirty="0" smtClean="0">
                <a:solidFill>
                  <a:schemeClr val="bg1"/>
                </a:solidFill>
              </a:rPr>
              <a:t>W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0.9995</a:t>
            </a:r>
            <a:r>
              <a:rPr lang="en-US" sz="4800" b="1" dirty="0" smtClean="0">
                <a:solidFill>
                  <a:schemeClr val="bg1"/>
                </a:solidFill>
              </a:rPr>
              <a:t>Se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2 </a:t>
            </a:r>
            <a:r>
              <a:rPr lang="el-GR" sz="4800" b="1" dirty="0" smtClean="0">
                <a:solidFill>
                  <a:schemeClr val="bg1"/>
                </a:solidFill>
              </a:rPr>
              <a:t>μ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H</a:t>
            </a:r>
            <a:r>
              <a:rPr lang="en-US" sz="4800" b="1" dirty="0" smtClean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5" name="Picture 14" descr="hall_bar_device_pic_11192015_no2_doping_sche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3277" y="1981200"/>
            <a:ext cx="5197447" cy="4069489"/>
          </a:xfrm>
          <a:prstGeom prst="rect">
            <a:avLst/>
          </a:prstGeom>
        </p:spPr>
      </p:pic>
      <p:pic>
        <p:nvPicPr>
          <p:cNvPr id="9" name="Picture 8" descr="Vds-Id_1V_-1V-Vbg_20V_-70V_T1-D_T5_S_300K_plot_modified_11192015_no2.PNG"/>
          <p:cNvPicPr>
            <a:picLocks noChangeAspect="1"/>
          </p:cNvPicPr>
          <p:nvPr/>
        </p:nvPicPr>
        <p:blipFill>
          <a:blip r:embed="rId5"/>
          <a:srcRect t="13107" r="9192"/>
          <a:stretch>
            <a:fillRect/>
          </a:stretch>
        </p:blipFill>
        <p:spPr>
          <a:xfrm>
            <a:off x="1805068" y="1981200"/>
            <a:ext cx="5533864" cy="4069489"/>
          </a:xfrm>
          <a:prstGeom prst="rect">
            <a:avLst/>
          </a:prstGeom>
        </p:spPr>
      </p:pic>
      <p:pic>
        <p:nvPicPr>
          <p:cNvPr id="10" name="Picture 9" descr="hall_bar_device_pic_11192015_no1_conduct_vs_Vbg_all_temps.PNG"/>
          <p:cNvPicPr>
            <a:picLocks noChangeAspect="1"/>
          </p:cNvPicPr>
          <p:nvPr/>
        </p:nvPicPr>
        <p:blipFill>
          <a:blip r:embed="rId6"/>
          <a:srcRect t="17100" r="10000"/>
          <a:stretch>
            <a:fillRect/>
          </a:stretch>
        </p:blipFill>
        <p:spPr>
          <a:xfrm>
            <a:off x="1986763" y="1976015"/>
            <a:ext cx="5170474" cy="4074674"/>
          </a:xfrm>
          <a:prstGeom prst="rect">
            <a:avLst/>
          </a:prstGeom>
        </p:spPr>
      </p:pic>
      <p:pic>
        <p:nvPicPr>
          <p:cNvPr id="11" name="Picture 10" descr="hall_bar_device_pic_11192015_no1_mu_hall_vs_Vbg_all_temps.PNG"/>
          <p:cNvPicPr>
            <a:picLocks noChangeAspect="1"/>
          </p:cNvPicPr>
          <p:nvPr/>
        </p:nvPicPr>
        <p:blipFill>
          <a:blip r:embed="rId7"/>
          <a:srcRect t="14399" r="9738"/>
          <a:stretch>
            <a:fillRect/>
          </a:stretch>
        </p:blipFill>
        <p:spPr>
          <a:xfrm>
            <a:off x="1780201" y="1981199"/>
            <a:ext cx="5583598" cy="4069489"/>
          </a:xfrm>
          <a:prstGeom prst="rect">
            <a:avLst/>
          </a:prstGeom>
        </p:spPr>
      </p:pic>
      <p:pic>
        <p:nvPicPr>
          <p:cNvPr id="12" name="Picture 11" descr="Charge_density_Vs_Vbg_different_Temp_plot_modified_11192015_no1.PNG"/>
          <p:cNvPicPr>
            <a:picLocks noChangeAspect="1"/>
          </p:cNvPicPr>
          <p:nvPr/>
        </p:nvPicPr>
        <p:blipFill>
          <a:blip r:embed="rId8"/>
          <a:srcRect t="14399" r="10650"/>
          <a:stretch>
            <a:fillRect/>
          </a:stretch>
        </p:blipFill>
        <p:spPr>
          <a:xfrm>
            <a:off x="1818555" y="2110059"/>
            <a:ext cx="5520377" cy="406447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200400" y="6183868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Nb</a:t>
            </a:r>
            <a:r>
              <a:rPr lang="en-US" baseline="-25000" dirty="0" smtClean="0"/>
              <a:t>0.0005</a:t>
            </a:r>
            <a:r>
              <a:rPr lang="en-US" dirty="0" smtClean="0"/>
              <a:t>W</a:t>
            </a:r>
            <a:r>
              <a:rPr lang="en-US" baseline="-25000" dirty="0" smtClean="0"/>
              <a:t>0.9995</a:t>
            </a:r>
            <a:r>
              <a:rPr lang="en-US" dirty="0" smtClean="0"/>
              <a:t>Se</a:t>
            </a:r>
            <a:r>
              <a:rPr lang="en-US" baseline="-25000" dirty="0" smtClean="0"/>
              <a:t>2</a:t>
            </a:r>
            <a:r>
              <a:rPr lang="en-US" dirty="0" smtClean="0"/>
              <a:t> Doped Channel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229600" cy="455862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Motivation</a:t>
            </a:r>
          </a:p>
          <a:p>
            <a:r>
              <a:rPr lang="en-US" sz="4800" dirty="0" smtClean="0"/>
              <a:t>Introduction</a:t>
            </a:r>
          </a:p>
          <a:p>
            <a:r>
              <a:rPr lang="en-US" sz="4800" dirty="0" smtClean="0"/>
              <a:t>Device Fabrication</a:t>
            </a:r>
          </a:p>
          <a:p>
            <a:r>
              <a:rPr lang="en-US" sz="4800" dirty="0" smtClean="0"/>
              <a:t>Preliminary Results</a:t>
            </a:r>
          </a:p>
          <a:p>
            <a:r>
              <a:rPr lang="en-US" sz="4800" dirty="0" smtClean="0"/>
              <a:t>Future Work </a:t>
            </a:r>
            <a:r>
              <a:rPr lang="en-US" sz="4800" smtClean="0"/>
              <a:t>&amp; Conclusion</a:t>
            </a:r>
            <a:endParaRPr lang="en-US" sz="4800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2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Overview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Quantum Transport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981200"/>
            <a:ext cx="7924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600" dirty="0" smtClean="0"/>
              <a:t>Integer Quantum Hall Effect (IQHE) &amp; </a:t>
            </a:r>
            <a:r>
              <a:rPr lang="en-US" sz="3600" dirty="0" err="1" smtClean="0"/>
              <a:t>Shubnikov</a:t>
            </a:r>
            <a:r>
              <a:rPr lang="en-US" sz="3600" dirty="0" smtClean="0"/>
              <a:t>-de Haas (</a:t>
            </a:r>
            <a:r>
              <a:rPr lang="en-US" sz="3600" dirty="0" err="1" smtClean="0"/>
              <a:t>SdH</a:t>
            </a:r>
            <a:r>
              <a:rPr lang="en-US" sz="3600" dirty="0" smtClean="0"/>
              <a:t>) oscillations</a:t>
            </a:r>
          </a:p>
          <a:p>
            <a:pPr lvl="1">
              <a:buFont typeface="Arial" pitchFamily="34" charset="0"/>
              <a:buChar char="•"/>
            </a:pPr>
            <a:r>
              <a:rPr lang="en-US" sz="3600" dirty="0" smtClean="0"/>
              <a:t>Low Temperature (&lt; 4K)</a:t>
            </a:r>
          </a:p>
          <a:p>
            <a:pPr lvl="1">
              <a:buFont typeface="Arial" pitchFamily="34" charset="0"/>
              <a:buChar char="•"/>
            </a:pPr>
            <a:r>
              <a:rPr lang="en-US" sz="3600" dirty="0" smtClean="0"/>
              <a:t>High Magnetic Field (~10 T)</a:t>
            </a:r>
          </a:p>
          <a:p>
            <a:pPr lvl="1">
              <a:buFont typeface="Arial" pitchFamily="34" charset="0"/>
              <a:buChar char="•"/>
            </a:pPr>
            <a:r>
              <a:rPr lang="en-US" sz="3600" dirty="0" smtClean="0"/>
              <a:t>High µ at Low T Required </a:t>
            </a:r>
            <a:endParaRPr lang="en-US" sz="3600" dirty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err="1" smtClean="0">
                <a:solidFill>
                  <a:schemeClr val="bg1"/>
                </a:solidFill>
              </a:rPr>
              <a:t>SdH</a:t>
            </a:r>
            <a:r>
              <a:rPr lang="en-US" sz="4800" b="1" dirty="0" smtClean="0">
                <a:solidFill>
                  <a:schemeClr val="bg1"/>
                </a:solidFill>
              </a:rPr>
              <a:t> &amp; IQHE in MoS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2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6" name="Picture 5" descr="mos2_SdH_oscillation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1637" y="1929071"/>
            <a:ext cx="6177357" cy="4427279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2895600" cy="365125"/>
          </a:xfrm>
        </p:spPr>
        <p:txBody>
          <a:bodyPr anchor="b"/>
          <a:lstStyle/>
          <a:p>
            <a:pPr algn="l"/>
            <a:r>
              <a:rPr lang="it-IT" sz="1600" baseline="30000" dirty="0" smtClean="0">
                <a:solidFill>
                  <a:schemeClr val="tx1"/>
                </a:solidFill>
              </a:rPr>
              <a:t>5</a:t>
            </a:r>
            <a:r>
              <a:rPr lang="it-IT" sz="1600" dirty="0" smtClean="0">
                <a:solidFill>
                  <a:schemeClr val="tx1"/>
                </a:solidFill>
              </a:rPr>
              <a:t>Cui et al. Nature Nano. (2015)</a:t>
            </a:r>
          </a:p>
          <a:p>
            <a:pPr algn="l"/>
            <a:r>
              <a:rPr lang="it-IT" sz="1600" baseline="30000" dirty="0" smtClean="0">
                <a:solidFill>
                  <a:schemeClr val="tx1"/>
                </a:solidFill>
              </a:rPr>
              <a:t>6</a:t>
            </a:r>
            <a:r>
              <a:rPr lang="it-IT" sz="1600" dirty="0" smtClean="0">
                <a:solidFill>
                  <a:schemeClr val="tx1"/>
                </a:solidFill>
              </a:rPr>
              <a:t>Li </a:t>
            </a:r>
            <a:r>
              <a:rPr lang="it-IT" sz="1600" i="1" dirty="0" smtClean="0">
                <a:solidFill>
                  <a:schemeClr val="tx1"/>
                </a:solidFill>
              </a:rPr>
              <a:t>et al.</a:t>
            </a:r>
            <a:r>
              <a:rPr lang="it-IT" sz="1600" dirty="0" smtClean="0">
                <a:solidFill>
                  <a:schemeClr val="tx1"/>
                </a:solidFill>
              </a:rPr>
              <a:t> Nature Nano. (2015)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457200" y="1929070"/>
            <a:ext cx="4114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l-GR" sz="2800" dirty="0" smtClean="0"/>
              <a:t>τ</a:t>
            </a:r>
            <a:r>
              <a:rPr lang="en-US" sz="2800" baseline="-25000" dirty="0" smtClean="0"/>
              <a:t>q-MoS2-1L</a:t>
            </a:r>
            <a:r>
              <a:rPr lang="en-US" sz="2800" dirty="0" smtClean="0"/>
              <a:t> = 0.18 ps</a:t>
            </a:r>
            <a:r>
              <a:rPr lang="en-US" sz="2800" baseline="30000" dirty="0" smtClean="0"/>
              <a:t>5</a:t>
            </a:r>
            <a:r>
              <a:rPr lang="en-US" sz="2800" dirty="0" smtClean="0"/>
              <a:t> </a:t>
            </a:r>
            <a:r>
              <a:rPr lang="en-US" sz="2800" baseline="30000" dirty="0" smtClean="0"/>
              <a:t> </a:t>
            </a:r>
            <a:endParaRPr lang="en-US" sz="2800" dirty="0" smtClean="0"/>
          </a:p>
          <a:p>
            <a:pPr lvl="1"/>
            <a:r>
              <a:rPr lang="en-US" sz="2800" baseline="30000" dirty="0" smtClean="0"/>
              <a:t> </a:t>
            </a:r>
            <a:r>
              <a:rPr lang="el-GR" sz="2800" dirty="0" smtClean="0"/>
              <a:t>τ</a:t>
            </a:r>
            <a:r>
              <a:rPr lang="en-US" sz="2800" baseline="-25000" dirty="0" smtClean="0"/>
              <a:t>q-BP-10nm </a:t>
            </a:r>
            <a:r>
              <a:rPr lang="en-US" sz="2800" dirty="0" smtClean="0"/>
              <a:t>= 0.12 ps</a:t>
            </a:r>
            <a:r>
              <a:rPr lang="en-US" sz="2800" baseline="30000" dirty="0" smtClean="0"/>
              <a:t>6</a:t>
            </a:r>
            <a:endParaRPr lang="en-US" sz="2800" dirty="0" smtClean="0"/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199" y="3760340"/>
            <a:ext cx="3200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/>
              <a:t>Device quality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Cyclotron effective m</a:t>
            </a:r>
          </a:p>
          <a:p>
            <a:pPr lvl="1"/>
            <a:r>
              <a:rPr lang="en-US" sz="2400" dirty="0" err="1" smtClean="0"/>
              <a:t>m</a:t>
            </a:r>
            <a:r>
              <a:rPr lang="en-US" sz="2400" baseline="-25000" dirty="0" err="1" smtClean="0"/>
              <a:t>electrons</a:t>
            </a:r>
            <a:r>
              <a:rPr lang="en-US" sz="2400" baseline="-25000" dirty="0" smtClean="0"/>
              <a:t>, </a:t>
            </a:r>
            <a:r>
              <a:rPr lang="en-US" sz="2400" dirty="0" err="1" smtClean="0"/>
              <a:t>m</a:t>
            </a:r>
            <a:r>
              <a:rPr lang="en-US" sz="2400" baseline="-25000" dirty="0" err="1" smtClean="0"/>
              <a:t>holes</a:t>
            </a:r>
            <a:endParaRPr lang="en-US" sz="2400" baseline="-25000" dirty="0" smtClean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Performance Limits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828800"/>
            <a:ext cx="7924800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600" dirty="0" smtClean="0"/>
              <a:t>Theoretical 1L mobility at T=295K</a:t>
            </a:r>
            <a:r>
              <a:rPr lang="en-US" sz="3600" baseline="30000" dirty="0" smtClean="0"/>
              <a:t>7</a:t>
            </a:r>
            <a:endParaRPr lang="en-US" sz="3600" dirty="0" smtClean="0"/>
          </a:p>
          <a:p>
            <a:pPr lvl="1">
              <a:buFont typeface="Arial" pitchFamily="34" charset="0"/>
              <a:buChar char="•"/>
            </a:pPr>
            <a:r>
              <a:rPr lang="en-US" sz="3600" dirty="0" smtClean="0"/>
              <a:t>~320-410 cm</a:t>
            </a:r>
            <a:r>
              <a:rPr lang="en-US" sz="3600" baseline="30000" dirty="0" smtClean="0"/>
              <a:t>2</a:t>
            </a:r>
            <a:r>
              <a:rPr lang="en-US" sz="3600" dirty="0" smtClean="0"/>
              <a:t>V</a:t>
            </a:r>
            <a:r>
              <a:rPr lang="en-US" sz="3600" baseline="30000" dirty="0" smtClean="0"/>
              <a:t>-1</a:t>
            </a:r>
            <a:r>
              <a:rPr lang="en-US" sz="3600" dirty="0" smtClean="0"/>
              <a:t>s</a:t>
            </a:r>
            <a:r>
              <a:rPr lang="en-US" sz="3600" baseline="30000" dirty="0" smtClean="0"/>
              <a:t>-1</a:t>
            </a:r>
            <a:endParaRPr lang="en-US" sz="3600" dirty="0" smtClean="0"/>
          </a:p>
          <a:p>
            <a:pPr>
              <a:buFont typeface="Arial" pitchFamily="34" charset="0"/>
              <a:buChar char="•"/>
            </a:pPr>
            <a:r>
              <a:rPr lang="en-US" sz="3600" dirty="0" smtClean="0"/>
              <a:t>Experimental mobility at T=295K</a:t>
            </a:r>
            <a:r>
              <a:rPr lang="en-US" sz="3600" baseline="30000" dirty="0" smtClean="0"/>
              <a:t>8</a:t>
            </a:r>
            <a:endParaRPr lang="en-US" sz="3600" dirty="0" smtClean="0"/>
          </a:p>
          <a:p>
            <a:pPr lvl="1">
              <a:buFont typeface="Arial" pitchFamily="34" charset="0"/>
              <a:buChar char="•"/>
            </a:pPr>
            <a:r>
              <a:rPr lang="en-US" sz="3600" dirty="0" smtClean="0"/>
              <a:t>~200 cm</a:t>
            </a:r>
            <a:r>
              <a:rPr lang="en-US" sz="3600" baseline="30000" dirty="0" smtClean="0"/>
              <a:t>2</a:t>
            </a:r>
            <a:r>
              <a:rPr lang="en-US" sz="3600" dirty="0" smtClean="0"/>
              <a:t>V</a:t>
            </a:r>
            <a:r>
              <a:rPr lang="en-US" sz="3600" baseline="30000" dirty="0" smtClean="0"/>
              <a:t>-1</a:t>
            </a:r>
            <a:r>
              <a:rPr lang="en-US" sz="3600" dirty="0" smtClean="0"/>
              <a:t>s</a:t>
            </a:r>
            <a:r>
              <a:rPr lang="en-US" sz="3600" baseline="30000" dirty="0" smtClean="0"/>
              <a:t>-1</a:t>
            </a:r>
            <a:endParaRPr lang="en-US" sz="3600" dirty="0" smtClean="0"/>
          </a:p>
          <a:p>
            <a:pPr>
              <a:buFont typeface="Arial" pitchFamily="34" charset="0"/>
              <a:buChar char="•"/>
            </a:pPr>
            <a:r>
              <a:rPr lang="en-US" sz="3600" dirty="0" smtClean="0"/>
              <a:t>I</a:t>
            </a:r>
            <a:r>
              <a:rPr lang="en-US" sz="3600" baseline="-25000" dirty="0" smtClean="0"/>
              <a:t>on</a:t>
            </a:r>
            <a:r>
              <a:rPr lang="en-US" sz="3600" dirty="0" smtClean="0"/>
              <a:t>/</a:t>
            </a:r>
            <a:r>
              <a:rPr lang="en-US" sz="3600" dirty="0" err="1" smtClean="0"/>
              <a:t>I</a:t>
            </a:r>
            <a:r>
              <a:rPr lang="en-US" sz="3600" baseline="-25000" dirty="0" err="1" smtClean="0"/>
              <a:t>off</a:t>
            </a:r>
            <a:r>
              <a:rPr lang="en-US" sz="3600" baseline="-25000" dirty="0" smtClean="0"/>
              <a:t> </a:t>
            </a:r>
            <a:r>
              <a:rPr lang="en-US" sz="3600" dirty="0" smtClean="0"/>
              <a:t>&gt; 10</a:t>
            </a:r>
            <a:r>
              <a:rPr lang="en-US" sz="3600" baseline="30000" dirty="0" smtClean="0"/>
              <a:t>7</a:t>
            </a:r>
            <a:r>
              <a:rPr lang="en-US" sz="3600" dirty="0" smtClean="0"/>
              <a:t>, I</a:t>
            </a:r>
            <a:r>
              <a:rPr lang="en-US" sz="3600" baseline="-25000" dirty="0" smtClean="0"/>
              <a:t>on</a:t>
            </a:r>
            <a:r>
              <a:rPr lang="en-US" sz="3600" dirty="0" smtClean="0"/>
              <a:t> ~ 300 </a:t>
            </a:r>
            <a:r>
              <a:rPr lang="el-GR" sz="3600" dirty="0" smtClean="0"/>
              <a:t>μ</a:t>
            </a:r>
            <a:r>
              <a:rPr lang="en-US" sz="3600" dirty="0" smtClean="0"/>
              <a:t>A/</a:t>
            </a:r>
            <a:r>
              <a:rPr lang="el-GR" sz="3600" dirty="0" smtClean="0"/>
              <a:t>μ</a:t>
            </a:r>
            <a:r>
              <a:rPr lang="en-US" sz="3600" dirty="0" smtClean="0"/>
              <a:t>m</a:t>
            </a:r>
          </a:p>
          <a:p>
            <a:pPr>
              <a:buFont typeface="Arial" pitchFamily="34" charset="0"/>
              <a:buChar char="•"/>
            </a:pPr>
            <a:r>
              <a:rPr lang="en-US" sz="3600" dirty="0" smtClean="0"/>
              <a:t>How to close theoretical/experiment gap</a:t>
            </a:r>
            <a:endParaRPr lang="en-US" sz="36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3276600" cy="365125"/>
          </a:xfrm>
        </p:spPr>
        <p:txBody>
          <a:bodyPr anchor="b"/>
          <a:lstStyle/>
          <a:p>
            <a:pPr algn="l"/>
            <a:r>
              <a:rPr lang="da-DK" sz="1600" baseline="30000" dirty="0" smtClean="0">
                <a:solidFill>
                  <a:schemeClr val="tx1"/>
                </a:solidFill>
              </a:rPr>
              <a:t>7</a:t>
            </a:r>
            <a:r>
              <a:rPr lang="da-DK" sz="1600" dirty="0" smtClean="0">
                <a:solidFill>
                  <a:schemeClr val="tx1"/>
                </a:solidFill>
              </a:rPr>
              <a:t>Kaasbjerg </a:t>
            </a:r>
            <a:r>
              <a:rPr lang="da-DK" sz="1600" i="1" dirty="0" smtClean="0">
                <a:solidFill>
                  <a:schemeClr val="tx1"/>
                </a:solidFill>
              </a:rPr>
              <a:t>et al.</a:t>
            </a:r>
            <a:r>
              <a:rPr lang="da-DK" sz="1600" dirty="0" smtClean="0">
                <a:solidFill>
                  <a:schemeClr val="tx1"/>
                </a:solidFill>
              </a:rPr>
              <a:t> Phys. Rev. B (2012)</a:t>
            </a:r>
          </a:p>
          <a:p>
            <a:pPr algn="l"/>
            <a:r>
              <a:rPr lang="da-DK" sz="1600" baseline="30000" dirty="0" smtClean="0">
                <a:solidFill>
                  <a:schemeClr val="tx1"/>
                </a:solidFill>
              </a:rPr>
              <a:t>8</a:t>
            </a:r>
            <a:r>
              <a:rPr lang="da-DK" sz="1600" dirty="0" smtClean="0">
                <a:solidFill>
                  <a:schemeClr val="tx1"/>
                </a:solidFill>
              </a:rPr>
              <a:t>Das </a:t>
            </a:r>
            <a:r>
              <a:rPr lang="da-DK" sz="1600" i="1" dirty="0" smtClean="0">
                <a:solidFill>
                  <a:schemeClr val="tx1"/>
                </a:solidFill>
              </a:rPr>
              <a:t>et al.</a:t>
            </a:r>
            <a:r>
              <a:rPr lang="da-DK" sz="1600" dirty="0" smtClean="0">
                <a:solidFill>
                  <a:schemeClr val="tx1"/>
                </a:solidFill>
              </a:rPr>
              <a:t> Nano Lett. (2014)</a:t>
            </a:r>
            <a:endParaRPr lang="en-US" sz="1600" baseline="30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Summary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3900" y="1828800"/>
            <a:ext cx="7696200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/>
              <a:t>2D/2D contact strategy to lower </a:t>
            </a:r>
            <a:r>
              <a:rPr lang="en-US" sz="3200" dirty="0" err="1" smtClean="0"/>
              <a:t>R</a:t>
            </a:r>
            <a:r>
              <a:rPr lang="en-US" sz="3200" baseline="-25000" dirty="0" err="1" smtClean="0"/>
              <a:t>contact</a:t>
            </a:r>
            <a:r>
              <a:rPr lang="en-US" sz="3200" dirty="0" smtClean="0"/>
              <a:t> 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Improve </a:t>
            </a:r>
            <a:r>
              <a:rPr lang="el-GR" sz="3200" dirty="0" smtClean="0"/>
              <a:t>μ</a:t>
            </a:r>
            <a:r>
              <a:rPr lang="en-US" sz="3200" dirty="0" smtClean="0"/>
              <a:t> through </a:t>
            </a:r>
            <a:r>
              <a:rPr lang="en-US" sz="3200" dirty="0" err="1" smtClean="0"/>
              <a:t>hBN</a:t>
            </a:r>
            <a:r>
              <a:rPr lang="en-US" sz="3200" dirty="0" smtClean="0"/>
              <a:t> encapsulation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Determine quantum properties using low T and high B environment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Room T performance limits </a:t>
            </a:r>
            <a:endParaRPr lang="en-US" sz="3200" dirty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Acknowledgements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9100" y="1936522"/>
            <a:ext cx="76962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 smtClean="0"/>
              <a:t>The authors would like to acknowledge:</a:t>
            </a:r>
            <a:r>
              <a:rPr lang="en-US" sz="3200" dirty="0" smtClean="0"/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9100" y="2521297"/>
            <a:ext cx="7086600" cy="2246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Nanofabrication and Electron Transport Laboratory students:</a:t>
            </a:r>
          </a:p>
          <a:p>
            <a:pPr lvl="1"/>
            <a:r>
              <a:rPr lang="en-US" sz="2800" dirty="0" err="1" smtClean="0"/>
              <a:t>Hsun</a:t>
            </a:r>
            <a:r>
              <a:rPr lang="en-US" sz="2800" dirty="0" smtClean="0"/>
              <a:t> Jen Chuang, </a:t>
            </a:r>
            <a:r>
              <a:rPr lang="en-US" sz="2800" dirty="0" err="1" smtClean="0"/>
              <a:t>Bhim</a:t>
            </a:r>
            <a:r>
              <a:rPr lang="en-US" sz="2800" dirty="0" smtClean="0"/>
              <a:t> </a:t>
            </a:r>
            <a:r>
              <a:rPr lang="en-US" sz="2800" dirty="0" err="1" smtClean="0"/>
              <a:t>Chamlagain</a:t>
            </a:r>
            <a:r>
              <a:rPr lang="en-US" sz="2800" dirty="0" smtClean="0"/>
              <a:t>, </a:t>
            </a:r>
            <a:r>
              <a:rPr lang="en-US" sz="2800" dirty="0" err="1" smtClean="0"/>
              <a:t>Meeghage</a:t>
            </a:r>
            <a:r>
              <a:rPr lang="en-US" sz="2800" dirty="0" smtClean="0"/>
              <a:t> </a:t>
            </a:r>
            <a:r>
              <a:rPr lang="en-US" sz="2800" dirty="0" err="1" smtClean="0"/>
              <a:t>Madusanka</a:t>
            </a:r>
            <a:r>
              <a:rPr lang="en-US" sz="2800" dirty="0" smtClean="0"/>
              <a:t> </a:t>
            </a:r>
            <a:r>
              <a:rPr lang="en-US" sz="2800" dirty="0" err="1" smtClean="0"/>
              <a:t>Perera</a:t>
            </a:r>
            <a:r>
              <a:rPr lang="en-US" sz="2800" dirty="0" smtClean="0"/>
              <a:t>, Arthur Bowman III, </a:t>
            </a:r>
            <a:r>
              <a:rPr lang="en-US" sz="2800" dirty="0" err="1" smtClean="0"/>
              <a:t>Upendra</a:t>
            </a:r>
            <a:r>
              <a:rPr lang="en-US" sz="2800" dirty="0" smtClean="0"/>
              <a:t> </a:t>
            </a:r>
            <a:r>
              <a:rPr lang="en-US" sz="2800" dirty="0" err="1" smtClean="0"/>
              <a:t>Rijal</a:t>
            </a:r>
            <a:r>
              <a:rPr lang="en-US" sz="2800" dirty="0" smtClean="0"/>
              <a:t>, and </a:t>
            </a:r>
            <a:r>
              <a:rPr lang="en-US" sz="2800" dirty="0" err="1" smtClean="0"/>
              <a:t>Sagar</a:t>
            </a:r>
            <a:r>
              <a:rPr lang="en-US" sz="2800" dirty="0" smtClean="0"/>
              <a:t> </a:t>
            </a:r>
            <a:r>
              <a:rPr lang="en-US" sz="2800" dirty="0" err="1" smtClean="0"/>
              <a:t>Paudel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19100" y="4953000"/>
            <a:ext cx="7696200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Committee Members:  Dr. </a:t>
            </a:r>
            <a:r>
              <a:rPr lang="en-US" sz="2800" dirty="0" err="1" smtClean="0"/>
              <a:t>Zhixian</a:t>
            </a:r>
            <a:r>
              <a:rPr lang="en-US" sz="2800" dirty="0" smtClean="0"/>
              <a:t> Zhou,</a:t>
            </a:r>
          </a:p>
          <a:p>
            <a:r>
              <a:rPr lang="en-US" sz="2800" dirty="0" smtClean="0"/>
              <a:t>Dr. </a:t>
            </a:r>
            <a:r>
              <a:rPr lang="en-US" sz="2800" dirty="0" err="1" smtClean="0"/>
              <a:t>Jian</a:t>
            </a:r>
            <a:r>
              <a:rPr lang="en-US" sz="2800" dirty="0" smtClean="0"/>
              <a:t> Huang, Dr. </a:t>
            </a:r>
            <a:r>
              <a:rPr lang="en-US" sz="2800" dirty="0" err="1" smtClean="0"/>
              <a:t>Ashis</a:t>
            </a:r>
            <a:r>
              <a:rPr lang="en-US" sz="2800" dirty="0" smtClean="0"/>
              <a:t> </a:t>
            </a:r>
            <a:r>
              <a:rPr lang="en-US" sz="2800" dirty="0" err="1" smtClean="0"/>
              <a:t>Mukhopadhyay</a:t>
            </a:r>
            <a:r>
              <a:rPr lang="en-US" sz="2800" dirty="0" smtClean="0"/>
              <a:t>, Dr. Mark Cheng</a:t>
            </a:r>
            <a:endParaRPr lang="en-US" sz="2800" dirty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 descr="graphene_honeycomb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81800" y="1905000"/>
            <a:ext cx="2133600" cy="1697285"/>
          </a:xfrm>
        </p:spPr>
      </p:pic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4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err="1" smtClean="0">
                <a:solidFill>
                  <a:schemeClr val="bg1"/>
                </a:solidFill>
              </a:rPr>
              <a:t>Graphene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799" y="2494289"/>
            <a:ext cx="6477001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/>
              <a:t>High mobility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 smtClean="0"/>
              <a:t>10</a:t>
            </a:r>
            <a:r>
              <a:rPr lang="en-US" sz="3200" baseline="30000" dirty="0" smtClean="0"/>
              <a:t>4 </a:t>
            </a:r>
            <a:r>
              <a:rPr lang="en-US" sz="3200" dirty="0" smtClean="0"/>
              <a:t>cm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V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s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 at T</a:t>
            </a:r>
            <a:r>
              <a:rPr lang="en-US" sz="3200" baseline="-25000" dirty="0" smtClean="0"/>
              <a:t>room</a:t>
            </a:r>
            <a:r>
              <a:rPr lang="en-US" sz="3200" baseline="30000" dirty="0" smtClean="0"/>
              <a:t>1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 smtClean="0"/>
              <a:t>Upper limit 10</a:t>
            </a:r>
            <a:r>
              <a:rPr lang="en-US" sz="3200" baseline="30000" dirty="0" smtClean="0"/>
              <a:t>5</a:t>
            </a:r>
            <a:r>
              <a:rPr lang="en-US" sz="3200" dirty="0" smtClean="0"/>
              <a:t> cm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V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s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 at T</a:t>
            </a:r>
            <a:r>
              <a:rPr lang="en-US" sz="3200" baseline="-25000" dirty="0" smtClean="0"/>
              <a:t>room</a:t>
            </a:r>
            <a:r>
              <a:rPr lang="en-US" sz="3200" baseline="30000" dirty="0" smtClean="0"/>
              <a:t>2</a:t>
            </a:r>
            <a:endParaRPr lang="en-US" sz="3200" dirty="0" smtClean="0"/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High Young’s Modulus 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No Bandgap</a:t>
            </a:r>
            <a:r>
              <a:rPr lang="en-US" sz="3200" baseline="30000" dirty="0" smtClean="0"/>
              <a:t>3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 smtClean="0"/>
              <a:t>Low I</a:t>
            </a:r>
            <a:r>
              <a:rPr lang="en-US" sz="3200" baseline="-25000" dirty="0" smtClean="0"/>
              <a:t>on</a:t>
            </a:r>
            <a:r>
              <a:rPr lang="en-US" sz="3200" dirty="0" smtClean="0"/>
              <a:t>/</a:t>
            </a:r>
            <a:r>
              <a:rPr lang="en-US" sz="3200" dirty="0" err="1" smtClean="0"/>
              <a:t>I</a:t>
            </a:r>
            <a:r>
              <a:rPr lang="en-US" sz="3200" baseline="-25000" dirty="0" err="1" smtClean="0"/>
              <a:t>off</a:t>
            </a:r>
            <a:r>
              <a:rPr lang="en-US" sz="3200" dirty="0" smtClean="0"/>
              <a:t> ratio</a:t>
            </a:r>
          </a:p>
          <a:p>
            <a:endParaRPr lang="en-US" sz="2400" dirty="0" smtClean="0"/>
          </a:p>
          <a:p>
            <a:pPr lvl="1">
              <a:buFont typeface="Arial" pitchFamily="34" charset="0"/>
              <a:buChar char="•"/>
            </a:pPr>
            <a:endParaRPr lang="en-US" dirty="0" smtClean="0"/>
          </a:p>
          <a:p>
            <a:pPr lvl="3"/>
            <a:endParaRPr lang="en-US" sz="2400" i="1" dirty="0" smtClean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0" y="6096000"/>
            <a:ext cx="4343401" cy="625475"/>
          </a:xfrm>
        </p:spPr>
        <p:txBody>
          <a:bodyPr anchor="b" anchorCtr="0"/>
          <a:lstStyle/>
          <a:p>
            <a:pPr algn="l"/>
            <a:r>
              <a:rPr lang="en-US" sz="1600" baseline="30000" dirty="0" smtClean="0">
                <a:solidFill>
                  <a:schemeClr val="tx1"/>
                </a:solidFill>
              </a:rPr>
              <a:t>1</a:t>
            </a:r>
            <a:r>
              <a:rPr lang="en-US" sz="1600" dirty="0" smtClean="0">
                <a:solidFill>
                  <a:schemeClr val="tx1"/>
                </a:solidFill>
              </a:rPr>
              <a:t>Geim &amp; </a:t>
            </a:r>
            <a:r>
              <a:rPr lang="en-US" sz="1600" dirty="0" err="1" smtClean="0">
                <a:solidFill>
                  <a:schemeClr val="tx1"/>
                </a:solidFill>
              </a:rPr>
              <a:t>Novoselov</a:t>
            </a:r>
            <a:r>
              <a:rPr lang="en-US" sz="1600" dirty="0" smtClean="0">
                <a:solidFill>
                  <a:schemeClr val="tx1"/>
                </a:solidFill>
              </a:rPr>
              <a:t> Nature Mat. (2007)</a:t>
            </a:r>
          </a:p>
          <a:p>
            <a:pPr algn="l"/>
            <a:r>
              <a:rPr lang="en-US" sz="1600" baseline="30000" dirty="0" smtClean="0">
                <a:solidFill>
                  <a:schemeClr val="tx1"/>
                </a:solidFill>
              </a:rPr>
              <a:t>2</a:t>
            </a:r>
            <a:r>
              <a:rPr lang="en-US" sz="1600" dirty="0" smtClean="0">
                <a:solidFill>
                  <a:schemeClr val="tx1"/>
                </a:solidFill>
              </a:rPr>
              <a:t>Chen </a:t>
            </a:r>
            <a:r>
              <a:rPr lang="en-US" sz="1600" i="1" dirty="0" smtClean="0">
                <a:solidFill>
                  <a:schemeClr val="tx1"/>
                </a:solidFill>
              </a:rPr>
              <a:t>et al.</a:t>
            </a:r>
            <a:r>
              <a:rPr lang="en-US" sz="1600" dirty="0" smtClean="0">
                <a:solidFill>
                  <a:schemeClr val="tx1"/>
                </a:solidFill>
              </a:rPr>
              <a:t> Nature </a:t>
            </a:r>
            <a:r>
              <a:rPr lang="en-US" sz="1600" dirty="0" err="1" smtClean="0">
                <a:solidFill>
                  <a:schemeClr val="tx1"/>
                </a:solidFill>
              </a:rPr>
              <a:t>Nano</a:t>
            </a:r>
            <a:r>
              <a:rPr lang="en-US" sz="1600" dirty="0" smtClean="0">
                <a:solidFill>
                  <a:schemeClr val="tx1"/>
                </a:solidFill>
              </a:rPr>
              <a:t> (2008) </a:t>
            </a:r>
          </a:p>
          <a:p>
            <a:pPr algn="l"/>
            <a:r>
              <a:rPr lang="en-US" sz="1600" baseline="30000" dirty="0" smtClean="0">
                <a:solidFill>
                  <a:schemeClr val="tx1"/>
                </a:solidFill>
              </a:rPr>
              <a:t>3</a:t>
            </a:r>
            <a:r>
              <a:rPr lang="en-US" sz="1600" dirty="0" smtClean="0">
                <a:solidFill>
                  <a:schemeClr val="tx1"/>
                </a:solidFill>
              </a:rPr>
              <a:t>Xu </a:t>
            </a:r>
            <a:r>
              <a:rPr lang="en-US" sz="1600" i="1" dirty="0" smtClean="0">
                <a:solidFill>
                  <a:schemeClr val="tx1"/>
                </a:solidFill>
              </a:rPr>
              <a:t>et al.</a:t>
            </a:r>
            <a:r>
              <a:rPr lang="en-US" sz="1600" dirty="0" smtClean="0">
                <a:solidFill>
                  <a:schemeClr val="tx1"/>
                </a:solidFill>
              </a:rPr>
              <a:t> Chem. Rev. (2013)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1" name="Picture 10" descr="graphene_bandgap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1605" y="4238738"/>
            <a:ext cx="3543795" cy="208586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TMDs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12" name="Content Placeholder 11" descr="tmd_mx2.png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53200" y="1905000"/>
            <a:ext cx="2565779" cy="1828800"/>
          </a:xfrm>
        </p:spPr>
      </p:pic>
      <p:sp>
        <p:nvSpPr>
          <p:cNvPr id="15" name="TextBox 14"/>
          <p:cNvSpPr txBox="1"/>
          <p:nvPr/>
        </p:nvSpPr>
        <p:spPr>
          <a:xfrm>
            <a:off x="228600" y="1981200"/>
            <a:ext cx="6324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Transition Metal </a:t>
            </a:r>
            <a:r>
              <a:rPr lang="en-US" sz="2800" b="1" dirty="0" err="1" smtClean="0"/>
              <a:t>Dichalcogenides</a:t>
            </a:r>
            <a:r>
              <a:rPr lang="en-US" sz="2800" b="1" dirty="0" smtClean="0"/>
              <a:t> (TMDs)</a:t>
            </a:r>
          </a:p>
          <a:p>
            <a:r>
              <a:rPr lang="en-US" sz="2800" dirty="0" smtClean="0"/>
              <a:t>	Transition Metal	</a:t>
            </a:r>
            <a:r>
              <a:rPr lang="en-US" sz="2800" dirty="0" err="1" smtClean="0"/>
              <a:t>Chalcogen</a:t>
            </a:r>
            <a:endParaRPr lang="en-US" sz="2800" dirty="0" smtClean="0"/>
          </a:p>
          <a:p>
            <a:r>
              <a:rPr lang="en-US" sz="2800" dirty="0" smtClean="0"/>
              <a:t>		Mo, W, V			   S, Se, Te</a:t>
            </a:r>
          </a:p>
          <a:p>
            <a:endParaRPr lang="en-US" sz="2800" dirty="0" smtClean="0"/>
          </a:p>
          <a:p>
            <a:pPr algn="ctr"/>
            <a:r>
              <a:rPr lang="en-US" sz="2800" dirty="0" smtClean="0"/>
              <a:t>MX</a:t>
            </a:r>
            <a:r>
              <a:rPr lang="en-US" sz="2800" baseline="-25000" dirty="0" smtClean="0"/>
              <a:t>2</a:t>
            </a:r>
          </a:p>
          <a:p>
            <a:pPr algn="ctr"/>
            <a:r>
              <a:rPr lang="en-US" sz="2800" dirty="0" smtClean="0"/>
              <a:t>(MoS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, MoSe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, WSe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, WS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)</a:t>
            </a:r>
          </a:p>
          <a:p>
            <a:r>
              <a:rPr lang="en-US" sz="2800" b="1" dirty="0" smtClean="0"/>
              <a:t>	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2057400" y="3360738"/>
            <a:ext cx="838200" cy="5254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581400" y="3360738"/>
            <a:ext cx="533400" cy="3730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28600" y="4648200"/>
            <a:ext cx="5867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Unique Band structure</a:t>
            </a:r>
            <a:r>
              <a:rPr lang="en-US" sz="2800" baseline="30000" dirty="0" smtClean="0"/>
              <a:t>3</a:t>
            </a:r>
            <a:endParaRPr lang="en-US" sz="2800" dirty="0" smtClean="0"/>
          </a:p>
          <a:p>
            <a:r>
              <a:rPr lang="en-US" sz="2800" dirty="0" smtClean="0"/>
              <a:t>Extremely Strong</a:t>
            </a:r>
          </a:p>
          <a:p>
            <a:r>
              <a:rPr lang="en-US" sz="2800" dirty="0" smtClean="0"/>
              <a:t>High I</a:t>
            </a:r>
            <a:r>
              <a:rPr lang="en-US" sz="2800" baseline="-25000" dirty="0" smtClean="0"/>
              <a:t>on</a:t>
            </a:r>
            <a:r>
              <a:rPr lang="en-US" sz="2800" dirty="0" smtClean="0"/>
              <a:t>/</a:t>
            </a:r>
            <a:r>
              <a:rPr lang="en-US" sz="2800" dirty="0" err="1" smtClean="0"/>
              <a:t>I</a:t>
            </a:r>
            <a:r>
              <a:rPr lang="en-US" sz="2800" baseline="-25000" dirty="0" err="1" smtClean="0"/>
              <a:t>off</a:t>
            </a:r>
            <a:r>
              <a:rPr lang="en-US" sz="2800" dirty="0" smtClean="0"/>
              <a:t> ratio &gt; 10</a:t>
            </a:r>
            <a:r>
              <a:rPr lang="en-US" sz="2800" baseline="30000" dirty="0" smtClean="0"/>
              <a:t>6 </a:t>
            </a:r>
            <a:endParaRPr lang="en-US" sz="2800" dirty="0"/>
          </a:p>
        </p:txBody>
      </p:sp>
      <p:pic>
        <p:nvPicPr>
          <p:cNvPr id="27" name="Picture 26" descr="mos2_bandstructur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3668" y="3733800"/>
            <a:ext cx="3681214" cy="2544921"/>
          </a:xfrm>
          <a:prstGeom prst="rect">
            <a:avLst/>
          </a:prstGeom>
        </p:spPr>
      </p:pic>
      <p:sp>
        <p:nvSpPr>
          <p:cNvPr id="28" name="Footer Placeholder 27"/>
          <p:cNvSpPr>
            <a:spLocks noGrp="1"/>
          </p:cNvSpPr>
          <p:nvPr>
            <p:ph type="ftr" sz="quarter" idx="11"/>
          </p:nvPr>
        </p:nvSpPr>
        <p:spPr>
          <a:xfrm>
            <a:off x="0" y="6278721"/>
            <a:ext cx="2895600" cy="442754"/>
          </a:xfrm>
        </p:spPr>
        <p:txBody>
          <a:bodyPr/>
          <a:lstStyle/>
          <a:p>
            <a:pPr algn="l"/>
            <a:r>
              <a:rPr lang="fr-FR" sz="1600" baseline="30000" dirty="0" smtClean="0">
                <a:solidFill>
                  <a:schemeClr val="tx1"/>
                </a:solidFill>
              </a:rPr>
              <a:t>3</a:t>
            </a:r>
            <a:r>
              <a:rPr lang="fr-FR" sz="1600" dirty="0" smtClean="0">
                <a:solidFill>
                  <a:schemeClr val="tx1"/>
                </a:solidFill>
              </a:rPr>
              <a:t>Xu </a:t>
            </a:r>
            <a:r>
              <a:rPr lang="fr-FR" sz="1600" i="1" dirty="0" smtClean="0">
                <a:solidFill>
                  <a:schemeClr val="tx1"/>
                </a:solidFill>
              </a:rPr>
              <a:t>et al.</a:t>
            </a:r>
            <a:r>
              <a:rPr lang="fr-FR" sz="1600" dirty="0" smtClean="0">
                <a:solidFill>
                  <a:schemeClr val="tx1"/>
                </a:solidFill>
              </a:rPr>
              <a:t> </a:t>
            </a:r>
            <a:r>
              <a:rPr lang="fr-FR" sz="1600" dirty="0" err="1" smtClean="0">
                <a:solidFill>
                  <a:schemeClr val="tx1"/>
                </a:solidFill>
              </a:rPr>
              <a:t>Chem</a:t>
            </a:r>
            <a:r>
              <a:rPr lang="fr-FR" sz="1600" dirty="0" smtClean="0">
                <a:solidFill>
                  <a:schemeClr val="tx1"/>
                </a:solidFill>
              </a:rPr>
              <a:t>. </a:t>
            </a:r>
            <a:r>
              <a:rPr lang="fr-FR" sz="1600" dirty="0" err="1" smtClean="0">
                <a:solidFill>
                  <a:schemeClr val="tx1"/>
                </a:solidFill>
              </a:rPr>
              <a:t>Rev</a:t>
            </a:r>
            <a:r>
              <a:rPr lang="fr-FR" sz="1600" dirty="0" smtClean="0">
                <a:solidFill>
                  <a:schemeClr val="tx1"/>
                </a:solidFill>
              </a:rPr>
              <a:t>. (2013)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 descr="mos2_fet_simple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24150" y="1524000"/>
            <a:ext cx="4819850" cy="2666984"/>
          </a:xfrm>
        </p:spPr>
      </p:pic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4"/>
          <a:srcRect t="-90296" b="-90296"/>
          <a:stretch>
            <a:fillRect/>
          </a:stretch>
        </p:blipFill>
        <p:spPr>
          <a:xfrm>
            <a:off x="-640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304800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Field Effect Transistors (FETs)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3581400" cy="365125"/>
          </a:xfrm>
        </p:spPr>
        <p:txBody>
          <a:bodyPr anchor="b"/>
          <a:lstStyle/>
          <a:p>
            <a:r>
              <a:rPr lang="en-US" sz="1600" baseline="30000" dirty="0" smtClean="0">
                <a:solidFill>
                  <a:schemeClr val="tx1"/>
                </a:solidFill>
              </a:rPr>
              <a:t>1</a:t>
            </a:r>
            <a:r>
              <a:rPr lang="en-US" sz="1600" dirty="0" smtClean="0">
                <a:solidFill>
                  <a:schemeClr val="tx1"/>
                </a:solidFill>
              </a:rPr>
              <a:t>Radisavljevic &amp; </a:t>
            </a:r>
            <a:r>
              <a:rPr lang="en-US" sz="1600" dirty="0" err="1" smtClean="0">
                <a:solidFill>
                  <a:schemeClr val="tx1"/>
                </a:solidFill>
              </a:rPr>
              <a:t>Kis</a:t>
            </a:r>
            <a:r>
              <a:rPr lang="en-US" sz="1600" dirty="0" smtClean="0">
                <a:solidFill>
                  <a:schemeClr val="tx1"/>
                </a:solidFill>
              </a:rPr>
              <a:t>, Nature Mat. (2013)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2769275"/>
            <a:ext cx="6324600" cy="2246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Si/SiO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 substrate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TMD channel 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Ti/Au electrodes</a:t>
            </a:r>
          </a:p>
          <a:p>
            <a:pPr lvl="1"/>
            <a:r>
              <a:rPr lang="en-US" sz="2800" dirty="0" smtClean="0"/>
              <a:t>Source		Channel		Drain	</a:t>
            </a:r>
          </a:p>
          <a:p>
            <a:pPr lvl="1"/>
            <a:endParaRPr lang="en-US" sz="28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133600" y="4343400"/>
            <a:ext cx="533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114800" y="4343400"/>
            <a:ext cx="457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</a:t>
            </a:r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45640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1201" y="457200"/>
            <a:ext cx="7068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Device Fabrication Process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554" y="1524000"/>
            <a:ext cx="411044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SiO</a:t>
            </a:r>
            <a:r>
              <a:rPr lang="en-US" sz="2800" baseline="-25000" dirty="0" smtClean="0"/>
              <a:t>2 </a:t>
            </a:r>
            <a:r>
              <a:rPr lang="en-US" sz="2800" dirty="0" smtClean="0"/>
              <a:t>on Si p-type substrate</a:t>
            </a:r>
          </a:p>
          <a:p>
            <a:endParaRPr lang="en-US" dirty="0"/>
          </a:p>
        </p:txBody>
      </p:sp>
      <p:pic>
        <p:nvPicPr>
          <p:cNvPr id="11" name="Picture 10" descr="substrate_bas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8264" y="1929546"/>
            <a:ext cx="4553336" cy="1956654"/>
          </a:xfrm>
          <a:prstGeom prst="rect">
            <a:avLst/>
          </a:prstGeom>
        </p:spPr>
      </p:pic>
      <p:pic>
        <p:nvPicPr>
          <p:cNvPr id="12" name="Picture 11" descr="n+_bas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0600" y="2005746"/>
            <a:ext cx="1103285" cy="329157"/>
          </a:xfrm>
          <a:prstGeom prst="rect">
            <a:avLst/>
          </a:prstGeom>
        </p:spPr>
      </p:pic>
      <p:pic>
        <p:nvPicPr>
          <p:cNvPr id="13" name="Picture 12" descr="n+_bas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1115" y="2005746"/>
            <a:ext cx="1103285" cy="32915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172200" y="3224946"/>
            <a:ext cx="1030315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p-type Si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105400" y="1929546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n+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696200" y="1929546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n+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19" name="Picture 18" descr="sio2_bas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0200" y="1752789"/>
            <a:ext cx="2621063" cy="32915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324600" y="1743392"/>
            <a:ext cx="6857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SiO</a:t>
            </a:r>
            <a:r>
              <a:rPr lang="en-US" sz="1600" baseline="-25000" dirty="0" smtClean="0"/>
              <a:t>2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80554" y="1981200"/>
            <a:ext cx="4110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Exfoliation</a:t>
            </a:r>
            <a:r>
              <a:rPr lang="en-US" dirty="0" smtClean="0"/>
              <a:t> </a:t>
            </a:r>
            <a:r>
              <a:rPr lang="en-US" sz="2800" dirty="0" smtClean="0"/>
              <a:t>of TMD</a:t>
            </a:r>
            <a:endParaRPr lang="en-US" sz="2800" dirty="0"/>
          </a:p>
        </p:txBody>
      </p:sp>
      <p:pic>
        <p:nvPicPr>
          <p:cNvPr id="22" name="Picture 21" descr="exfoliation_step1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" y="4196201"/>
            <a:ext cx="2362200" cy="2128399"/>
          </a:xfrm>
          <a:prstGeom prst="rect">
            <a:avLst/>
          </a:prstGeom>
        </p:spPr>
      </p:pic>
      <p:pic>
        <p:nvPicPr>
          <p:cNvPr id="23" name="Picture 22" descr="exfoliation_step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1400" y="4196201"/>
            <a:ext cx="2128399" cy="2128399"/>
          </a:xfrm>
          <a:prstGeom prst="rect">
            <a:avLst/>
          </a:prstGeom>
        </p:spPr>
      </p:pic>
      <p:pic>
        <p:nvPicPr>
          <p:cNvPr id="24" name="Picture 23" descr="exfoliation_step3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82201" y="4196201"/>
            <a:ext cx="2128399" cy="2128399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>
            <a:off x="2971800" y="5334000"/>
            <a:ext cx="533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791200" y="5334000"/>
            <a:ext cx="533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5800" y="63246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Bulk MoS</a:t>
            </a:r>
            <a:r>
              <a:rPr lang="en-US" baseline="-25000" dirty="0" smtClean="0"/>
              <a:t>2</a:t>
            </a:r>
            <a:r>
              <a:rPr lang="en-US" dirty="0" smtClean="0"/>
              <a:t> Crystal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038600" y="63246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MoS</a:t>
            </a:r>
            <a:r>
              <a:rPr lang="en-US" baseline="-25000" dirty="0" smtClean="0"/>
              <a:t>2</a:t>
            </a:r>
            <a:r>
              <a:rPr lang="en-US" dirty="0" smtClean="0"/>
              <a:t> Flake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705600" y="6336268"/>
            <a:ext cx="1981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Exfoliated MoS</a:t>
            </a:r>
            <a:r>
              <a:rPr lang="en-US" baseline="-25000" dirty="0" smtClean="0"/>
              <a:t>2</a:t>
            </a:r>
            <a:endParaRPr lang="en-US" dirty="0"/>
          </a:p>
        </p:txBody>
      </p:sp>
      <p:pic>
        <p:nvPicPr>
          <p:cNvPr id="31" name="Picture 30" descr="-44_54_100x.jpg"/>
          <p:cNvPicPr>
            <a:picLocks noChangeAspect="1"/>
          </p:cNvPicPr>
          <p:nvPr/>
        </p:nvPicPr>
        <p:blipFill>
          <a:blip r:embed="rId10"/>
          <a:srcRect l="17526" r="6873"/>
          <a:stretch>
            <a:fillRect/>
          </a:stretch>
        </p:blipFill>
        <p:spPr>
          <a:xfrm>
            <a:off x="609600" y="3081754"/>
            <a:ext cx="3581400" cy="332613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4743064" y="4596825"/>
            <a:ext cx="3791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MoS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 on Substrate</a:t>
            </a:r>
            <a:endParaRPr lang="en-US" sz="3200" dirty="0"/>
          </a:p>
        </p:txBody>
      </p:sp>
      <p:sp>
        <p:nvSpPr>
          <p:cNvPr id="33" name="TextBox 32"/>
          <p:cNvSpPr txBox="1"/>
          <p:nvPr/>
        </p:nvSpPr>
        <p:spPr>
          <a:xfrm>
            <a:off x="76200" y="2438400"/>
            <a:ext cx="4357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Electron Beam Lithography</a:t>
            </a:r>
            <a:endParaRPr lang="en-US" sz="2800" dirty="0"/>
          </a:p>
        </p:txBody>
      </p:sp>
      <p:pic>
        <p:nvPicPr>
          <p:cNvPr id="34" name="Picture 33" descr="sample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73065" y="1752600"/>
            <a:ext cx="1846935" cy="54859"/>
          </a:xfrm>
          <a:prstGeom prst="rect">
            <a:avLst/>
          </a:prstGeom>
        </p:spPr>
      </p:pic>
      <p:pic>
        <p:nvPicPr>
          <p:cNvPr id="35" name="Picture 34" descr="pmma.png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42055" y="1706890"/>
            <a:ext cx="2206545" cy="107114"/>
          </a:xfrm>
          <a:prstGeom prst="rect">
            <a:avLst/>
          </a:prstGeom>
        </p:spPr>
      </p:pic>
      <p:pic>
        <p:nvPicPr>
          <p:cNvPr id="36" name="Picture 35" descr="sem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93737" y="3988642"/>
            <a:ext cx="6354863" cy="2690716"/>
          </a:xfrm>
          <a:prstGeom prst="rect">
            <a:avLst/>
          </a:prstGeom>
        </p:spPr>
      </p:pic>
      <p:pic>
        <p:nvPicPr>
          <p:cNvPr id="37" name="Picture 36" descr="white_rectangle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638800" y="1706890"/>
            <a:ext cx="420589" cy="121910"/>
          </a:xfrm>
          <a:prstGeom prst="rect">
            <a:avLst/>
          </a:prstGeom>
        </p:spPr>
      </p:pic>
      <p:pic>
        <p:nvPicPr>
          <p:cNvPr id="38" name="Picture 37" descr="white_rectangle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428011" y="1706890"/>
            <a:ext cx="420589" cy="121910"/>
          </a:xfrm>
          <a:prstGeom prst="rect">
            <a:avLst/>
          </a:prstGeom>
        </p:spPr>
      </p:pic>
      <p:pic>
        <p:nvPicPr>
          <p:cNvPr id="39" name="Picture 38" descr="white_rectangle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13611" y="1706890"/>
            <a:ext cx="420589" cy="121910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4438264" y="4532293"/>
            <a:ext cx="41723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Developed Electron Beam Lithography Pattern 100x</a:t>
            </a:r>
            <a:endParaRPr lang="en-US" sz="2800" dirty="0"/>
          </a:p>
        </p:txBody>
      </p:sp>
      <p:pic>
        <p:nvPicPr>
          <p:cNvPr id="40" name="Picture 39" descr="-44_54_100x_developed.JPG"/>
          <p:cNvPicPr>
            <a:picLocks noChangeAspect="1"/>
          </p:cNvPicPr>
          <p:nvPr/>
        </p:nvPicPr>
        <p:blipFill>
          <a:blip r:embed="rId15"/>
          <a:srcRect l="8008" r="10938" b="4427"/>
          <a:stretch>
            <a:fillRect/>
          </a:stretch>
        </p:blipFill>
        <p:spPr>
          <a:xfrm>
            <a:off x="290490" y="3418820"/>
            <a:ext cx="3748110" cy="3314593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76200" y="2895600"/>
            <a:ext cx="3748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Ti/Au Metal Deposition</a:t>
            </a:r>
            <a:endParaRPr lang="en-US" sz="2800" dirty="0"/>
          </a:p>
        </p:txBody>
      </p:sp>
      <p:pic>
        <p:nvPicPr>
          <p:cNvPr id="43" name="Picture 42" descr="-44_54_100x_after_liftoff.JPG"/>
          <p:cNvPicPr>
            <a:picLocks noChangeAspect="1"/>
          </p:cNvPicPr>
          <p:nvPr/>
        </p:nvPicPr>
        <p:blipFill>
          <a:blip r:embed="rId16"/>
          <a:srcRect l="19727" t="3125" r="39258" b="46976"/>
          <a:stretch>
            <a:fillRect/>
          </a:stretch>
        </p:blipFill>
        <p:spPr>
          <a:xfrm>
            <a:off x="609600" y="3605946"/>
            <a:ext cx="3200400" cy="2920146"/>
          </a:xfrm>
          <a:prstGeom prst="rect">
            <a:avLst/>
          </a:prstGeom>
        </p:spPr>
      </p:pic>
      <p:pic>
        <p:nvPicPr>
          <p:cNvPr id="44" name="Picture 43" descr="gol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638731" y="1627577"/>
            <a:ext cx="530308" cy="231629"/>
          </a:xfrm>
          <a:prstGeom prst="rect">
            <a:avLst/>
          </a:prstGeom>
        </p:spPr>
      </p:pic>
      <p:pic>
        <p:nvPicPr>
          <p:cNvPr id="45" name="Picture 44" descr="gol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513611" y="1627577"/>
            <a:ext cx="530308" cy="231629"/>
          </a:xfrm>
          <a:prstGeom prst="rect">
            <a:avLst/>
          </a:prstGeom>
        </p:spPr>
      </p:pic>
      <p:pic>
        <p:nvPicPr>
          <p:cNvPr id="46" name="Picture 45" descr="gold.pn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91400" y="1636974"/>
            <a:ext cx="530308" cy="231629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5886064" y="4886980"/>
            <a:ext cx="3943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Lift Off</a:t>
            </a:r>
            <a:endParaRPr lang="en-US" sz="2800" dirty="0"/>
          </a:p>
        </p:txBody>
      </p:sp>
      <p:sp>
        <p:nvSpPr>
          <p:cNvPr id="48" name="TextBox 47"/>
          <p:cNvSpPr txBox="1"/>
          <p:nvPr/>
        </p:nvSpPr>
        <p:spPr>
          <a:xfrm>
            <a:off x="76200" y="3352800"/>
            <a:ext cx="3867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AFM Characterization </a:t>
            </a:r>
            <a:endParaRPr lang="en-US" sz="2800" dirty="0"/>
          </a:p>
        </p:txBody>
      </p:sp>
      <p:pic>
        <p:nvPicPr>
          <p:cNvPr id="49" name="Picture 48" descr="afm_figure.pn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590664" y="2362200"/>
            <a:ext cx="4172336" cy="3880273"/>
          </a:xfrm>
          <a:prstGeom prst="rect">
            <a:avLst/>
          </a:prstGeom>
        </p:spPr>
      </p:pic>
      <p:pic>
        <p:nvPicPr>
          <p:cNvPr id="50" name="Picture 49" descr="line_profile.png"/>
          <p:cNvPicPr>
            <a:picLocks noChangeAspect="1"/>
          </p:cNvPicPr>
          <p:nvPr/>
        </p:nvPicPr>
        <p:blipFill>
          <a:blip r:embed="rId19"/>
          <a:srcRect l="33115" r="5162" b="42194"/>
          <a:stretch>
            <a:fillRect/>
          </a:stretch>
        </p:blipFill>
        <p:spPr>
          <a:xfrm>
            <a:off x="290490" y="3871320"/>
            <a:ext cx="3748110" cy="1310280"/>
          </a:xfrm>
          <a:prstGeom prst="rect">
            <a:avLst/>
          </a:prstGeom>
        </p:spPr>
      </p:pic>
      <p:pic>
        <p:nvPicPr>
          <p:cNvPr id="51" name="Picture 50" descr="line_profile.png"/>
          <p:cNvPicPr>
            <a:picLocks noChangeAspect="1"/>
          </p:cNvPicPr>
          <p:nvPr/>
        </p:nvPicPr>
        <p:blipFill>
          <a:blip r:embed="rId19"/>
          <a:srcRect l="50318" t="69514"/>
          <a:stretch>
            <a:fillRect/>
          </a:stretch>
        </p:blipFill>
        <p:spPr>
          <a:xfrm>
            <a:off x="206692" y="5257800"/>
            <a:ext cx="3831908" cy="90847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7" grpId="0"/>
      <p:bldP spid="17" grpId="1"/>
      <p:bldP spid="18" grpId="0"/>
      <p:bldP spid="18" grpId="1"/>
      <p:bldP spid="20" grpId="0"/>
      <p:bldP spid="20" grpId="1"/>
      <p:bldP spid="21" grpId="0"/>
      <p:bldP spid="28" grpId="0"/>
      <p:bldP spid="28" grpId="1"/>
      <p:bldP spid="29" grpId="0"/>
      <p:bldP spid="29" grpId="1"/>
      <p:bldP spid="30" grpId="0"/>
      <p:bldP spid="30" grpId="1"/>
      <p:bldP spid="32" grpId="0"/>
      <p:bldP spid="32" grpId="1"/>
      <p:bldP spid="33" grpId="0"/>
      <p:bldP spid="41" grpId="0"/>
      <p:bldP spid="41" grpId="1"/>
      <p:bldP spid="42" grpId="0"/>
      <p:bldP spid="47" grpId="0"/>
      <p:bldP spid="47" grpId="1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305800" cy="4558620"/>
          </a:xfrm>
        </p:spPr>
        <p:txBody>
          <a:bodyPr anchor="ctr"/>
          <a:lstStyle/>
          <a:p>
            <a:r>
              <a:rPr lang="en-US" dirty="0" smtClean="0"/>
              <a:t>Contact Resistance</a:t>
            </a:r>
          </a:p>
          <a:p>
            <a:pPr lvl="1"/>
            <a:r>
              <a:rPr lang="en-US" dirty="0" err="1" smtClean="0"/>
              <a:t>Schottky</a:t>
            </a:r>
            <a:r>
              <a:rPr lang="en-US" dirty="0" smtClean="0"/>
              <a:t> barrier </a:t>
            </a:r>
          </a:p>
          <a:p>
            <a:r>
              <a:rPr lang="en-US" dirty="0" smtClean="0"/>
              <a:t>Scattering mechanisms</a:t>
            </a:r>
          </a:p>
          <a:p>
            <a:pPr lvl="1"/>
            <a:r>
              <a:rPr lang="en-US" dirty="0" smtClean="0"/>
              <a:t>Understand impact on mobility</a:t>
            </a:r>
          </a:p>
          <a:p>
            <a:r>
              <a:rPr lang="en-US" dirty="0" smtClean="0"/>
              <a:t>Study p-WSe</a:t>
            </a:r>
            <a:r>
              <a:rPr lang="en-US" baseline="-25000" dirty="0" smtClean="0"/>
              <a:t>2</a:t>
            </a:r>
            <a:r>
              <a:rPr lang="en-US" dirty="0" smtClean="0"/>
              <a:t> doping effects</a:t>
            </a:r>
          </a:p>
          <a:p>
            <a:pPr lvl="1"/>
            <a:r>
              <a:rPr lang="en-US" dirty="0" smtClean="0"/>
              <a:t>Impurities &amp; mobility degradation </a:t>
            </a:r>
          </a:p>
          <a:p>
            <a:r>
              <a:rPr lang="en-US" dirty="0" smtClean="0"/>
              <a:t>Performance limits</a:t>
            </a:r>
          </a:p>
          <a:p>
            <a:pPr lvl="1"/>
            <a:r>
              <a:rPr lang="en-US" dirty="0" smtClean="0"/>
              <a:t>Device applications</a:t>
            </a:r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Challenges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305800" cy="1295400"/>
          </a:xfrm>
        </p:spPr>
        <p:txBody>
          <a:bodyPr anchor="t"/>
          <a:lstStyle/>
          <a:p>
            <a:pPr>
              <a:buNone/>
            </a:pPr>
            <a:r>
              <a:rPr lang="en-US" dirty="0" smtClean="0"/>
              <a:t>How to measure FET performance?</a:t>
            </a:r>
          </a:p>
          <a:p>
            <a:r>
              <a:rPr lang="en-US" sz="2800" dirty="0" smtClean="0"/>
              <a:t>Mobility </a:t>
            </a:r>
            <a:r>
              <a:rPr lang="el-GR" sz="2800" dirty="0" smtClean="0"/>
              <a:t>μ</a:t>
            </a:r>
            <a:endParaRPr lang="en-US" sz="2800" dirty="0" smtClean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Mobility &amp; Scattering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Right Brace 5"/>
          <p:cNvSpPr/>
          <p:nvPr/>
        </p:nvSpPr>
        <p:spPr>
          <a:xfrm>
            <a:off x="4724400" y="3505200"/>
            <a:ext cx="1524000" cy="7620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>
            <a:off x="4724400" y="4343400"/>
            <a:ext cx="1600200" cy="8382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1000" y="2971800"/>
            <a:ext cx="4648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μ limited by scattering</a:t>
            </a:r>
            <a:r>
              <a:rPr lang="en-US" sz="3200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Optical phonons				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Acoustic phonons				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Interface scattering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Impurities/channel defects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24600" y="3581400"/>
            <a:ext cx="213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Intrinsic </a:t>
            </a:r>
            <a:endParaRPr lang="en-US" sz="32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324600" y="4444425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Extrinsic</a:t>
            </a:r>
            <a:endParaRPr lang="en-US" sz="32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57200" y="5557123"/>
            <a:ext cx="7239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Study these mechanisms &amp; how they effect device performance</a:t>
            </a:r>
            <a:endParaRPr lang="en-US" sz="2800" dirty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4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bg1"/>
                </a:solidFill>
              </a:rPr>
              <a:t>Field-Effect Mobility </a:t>
            </a:r>
            <a:r>
              <a:rPr lang="el-GR" sz="4400" b="1" dirty="0" smtClean="0">
                <a:solidFill>
                  <a:schemeClr val="bg1"/>
                </a:solidFill>
              </a:rPr>
              <a:t>μ</a:t>
            </a:r>
            <a:r>
              <a:rPr lang="en-US" sz="4400" b="1" baseline="-25000" dirty="0" smtClean="0">
                <a:solidFill>
                  <a:schemeClr val="bg1"/>
                </a:solidFill>
              </a:rPr>
              <a:t>FE</a:t>
            </a:r>
            <a:endParaRPr lang="en-US" sz="44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Content Placeholder 6"/>
          <p:cNvGraphicFramePr>
            <a:graphicFrameLocks noChangeAspect="1"/>
          </p:cNvGraphicFramePr>
          <p:nvPr>
            <p:ph idx="1"/>
          </p:nvPr>
        </p:nvGraphicFramePr>
        <p:xfrm>
          <a:off x="5562600" y="1867612"/>
          <a:ext cx="2327275" cy="1180388"/>
        </p:xfrm>
        <a:graphic>
          <a:graphicData uri="http://schemas.openxmlformats.org/presentationml/2006/ole">
            <p:oleObj spid="_x0000_s2051" name="Equation" r:id="rId5" imgW="876240" imgH="444240" progId="Equation.3">
              <p:embed/>
            </p:oleObj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28600" y="1952104"/>
            <a:ext cx="5791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/>
              <a:t>Two-probe	     </a:t>
            </a:r>
            <a:r>
              <a:rPr lang="en-US" sz="3200" dirty="0" err="1" smtClean="0"/>
              <a:t>R</a:t>
            </a:r>
            <a:r>
              <a:rPr lang="en-US" sz="3200" baseline="-25000" dirty="0" err="1" smtClean="0"/>
              <a:t>c</a:t>
            </a:r>
            <a:r>
              <a:rPr lang="en-US" sz="3200" dirty="0" smtClean="0"/>
              <a:t> affected		 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Four-probe		</a:t>
            </a:r>
            <a:r>
              <a:rPr lang="en-US" sz="3200" dirty="0" err="1" smtClean="0"/>
              <a:t>R</a:t>
            </a:r>
            <a:r>
              <a:rPr lang="en-US" sz="3200" baseline="-25000" dirty="0" err="1" smtClean="0"/>
              <a:t>c</a:t>
            </a:r>
            <a:r>
              <a:rPr lang="en-US" sz="3200" baseline="-25000" dirty="0" smtClean="0"/>
              <a:t> </a:t>
            </a:r>
            <a:r>
              <a:rPr lang="en-US" sz="3200" dirty="0" smtClean="0"/>
              <a:t>subtracted</a:t>
            </a:r>
            <a:endParaRPr lang="en-US" sz="3200" dirty="0"/>
          </a:p>
        </p:txBody>
      </p:sp>
      <p:pic>
        <p:nvPicPr>
          <p:cNvPr id="12" name="Picture 11" descr="-44_54_100x_after_liftoff_two_point_probe_measurement.jpg"/>
          <p:cNvPicPr>
            <a:picLocks noChangeAspect="1"/>
          </p:cNvPicPr>
          <p:nvPr/>
        </p:nvPicPr>
        <p:blipFill>
          <a:blip r:embed="rId6"/>
          <a:srcRect l="20703" t="7390" r="40234" b="49768"/>
          <a:stretch>
            <a:fillRect/>
          </a:stretch>
        </p:blipFill>
        <p:spPr>
          <a:xfrm>
            <a:off x="228599" y="3124200"/>
            <a:ext cx="4120400" cy="3389270"/>
          </a:xfrm>
          <a:prstGeom prst="rect">
            <a:avLst/>
          </a:prstGeom>
        </p:spPr>
      </p:pic>
      <p:pic>
        <p:nvPicPr>
          <p:cNvPr id="13" name="Picture 12" descr="-44_54_100x_after_liftoff_four_point_measurement.jpg"/>
          <p:cNvPicPr>
            <a:picLocks noChangeAspect="1"/>
          </p:cNvPicPr>
          <p:nvPr/>
        </p:nvPicPr>
        <p:blipFill>
          <a:blip r:embed="rId7"/>
          <a:srcRect l="22656" t="8333" r="44141" b="51166"/>
          <a:stretch>
            <a:fillRect/>
          </a:stretch>
        </p:blipFill>
        <p:spPr>
          <a:xfrm>
            <a:off x="4876800" y="3124200"/>
            <a:ext cx="3810000" cy="338927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2438400" y="2286000"/>
            <a:ext cx="457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438400" y="2743200"/>
            <a:ext cx="457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2341</TotalTime>
  <Words>1411</Words>
  <Application>Microsoft Office PowerPoint</Application>
  <PresentationFormat>On-screen Show (4:3)</PresentationFormat>
  <Paragraphs>265</Paragraphs>
  <Slides>24</Slides>
  <Notes>22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Office Theme</vt:lpstr>
      <vt:lpstr>Equation</vt:lpstr>
      <vt:lpstr>Intrinsic Transport Properties &amp; Scattering Mechanisms in TMDs</vt:lpstr>
      <vt:lpstr>Slide 2</vt:lpstr>
      <vt:lpstr>Slide 3</vt:lpstr>
      <vt:lpstr>Slide 4</vt:lpstr>
      <vt:lpstr>Slide 5</vt:lpstr>
      <vt:lpstr>n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Wayne State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jO Click</dc:creator>
  <cp:lastModifiedBy>Kraig Andrews</cp:lastModifiedBy>
  <cp:revision>284</cp:revision>
  <dcterms:created xsi:type="dcterms:W3CDTF">2014-05-13T15:43:50Z</dcterms:created>
  <dcterms:modified xsi:type="dcterms:W3CDTF">2016-02-05T17:34:17Z</dcterms:modified>
</cp:coreProperties>
</file>

<file path=docProps/thumbnail.jpeg>
</file>